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93.jpg" ContentType="image/pn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0"/>
  </p:notesMasterIdLst>
  <p:sldIdLst>
    <p:sldId id="456" r:id="rId2"/>
    <p:sldId id="641" r:id="rId3"/>
    <p:sldId id="590" r:id="rId4"/>
    <p:sldId id="608" r:id="rId5"/>
    <p:sldId id="539" r:id="rId6"/>
    <p:sldId id="577" r:id="rId7"/>
    <p:sldId id="642" r:id="rId8"/>
    <p:sldId id="500" r:id="rId9"/>
    <p:sldId id="567" r:id="rId10"/>
    <p:sldId id="612" r:id="rId11"/>
    <p:sldId id="614" r:id="rId12"/>
    <p:sldId id="617" r:id="rId13"/>
    <p:sldId id="615" r:id="rId14"/>
    <p:sldId id="616" r:id="rId15"/>
    <p:sldId id="618" r:id="rId16"/>
    <p:sldId id="619" r:id="rId17"/>
    <p:sldId id="622" r:id="rId18"/>
    <p:sldId id="543" r:id="rId19"/>
    <p:sldId id="620" r:id="rId20"/>
    <p:sldId id="621" r:id="rId21"/>
    <p:sldId id="623" r:id="rId22"/>
    <p:sldId id="624" r:id="rId23"/>
    <p:sldId id="626" r:id="rId24"/>
    <p:sldId id="625" r:id="rId25"/>
    <p:sldId id="627" r:id="rId26"/>
    <p:sldId id="628" r:id="rId27"/>
    <p:sldId id="584" r:id="rId28"/>
    <p:sldId id="629" r:id="rId29"/>
    <p:sldId id="630" r:id="rId30"/>
    <p:sldId id="632" r:id="rId31"/>
    <p:sldId id="631" r:id="rId32"/>
    <p:sldId id="633" r:id="rId33"/>
    <p:sldId id="634" r:id="rId34"/>
    <p:sldId id="610" r:id="rId35"/>
    <p:sldId id="635" r:id="rId36"/>
    <p:sldId id="637" r:id="rId37"/>
    <p:sldId id="638" r:id="rId38"/>
    <p:sldId id="636" r:id="rId39"/>
    <p:sldId id="477" r:id="rId40"/>
    <p:sldId id="593" r:id="rId41"/>
    <p:sldId id="591" r:id="rId42"/>
    <p:sldId id="595" r:id="rId43"/>
    <p:sldId id="596" r:id="rId44"/>
    <p:sldId id="580" r:id="rId45"/>
    <p:sldId id="581" r:id="rId46"/>
    <p:sldId id="582" r:id="rId47"/>
    <p:sldId id="583" r:id="rId48"/>
    <p:sldId id="639" r:id="rId4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uanyuan" initials="ZY" lastIdx="1" clrIdx="0">
    <p:extLst>
      <p:ext uri="{19B8F6BF-5375-455C-9EA6-DF929625EA0E}">
        <p15:presenceInfo xmlns:p15="http://schemas.microsoft.com/office/powerpoint/2012/main" userId="S::yz8620@ic.ac.uk::f9116fea-3e58-421d-893a-e0ed7012a8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0044"/>
    <a:srgbClr val="5B9BD5"/>
    <a:srgbClr val="B74DB3"/>
    <a:srgbClr val="B400FF"/>
    <a:srgbClr val="3F709C"/>
    <a:srgbClr val="B5B4B2"/>
    <a:srgbClr val="FF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52" autoAdjust="0"/>
    <p:restoredTop sz="97030"/>
  </p:normalViewPr>
  <p:slideViewPr>
    <p:cSldViewPr snapToGrid="0">
      <p:cViewPr>
        <p:scale>
          <a:sx n="77" d="100"/>
          <a:sy n="77" d="100"/>
        </p:scale>
        <p:origin x="680" y="128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3"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2025/8/9</a:t>
            </a:fld>
            <a:endParaRPr lang="zh-CN" altLang="en-US"/>
          </a:p>
        </p:txBody>
      </p:sp>
      <p:sp>
        <p:nvSpPr>
          <p:cNvPr id="4" name="幻灯片图像占位符 3"/>
          <p:cNvSpPr>
            <a:spLocks noGrp="1" noRot="1" noChangeAspect="1"/>
          </p:cNvSpPr>
          <p:nvPr>
            <p:ph type="sldImg" idx="2"/>
          </p:nvPr>
        </p:nvSpPr>
        <p:spPr>
          <a:xfrm>
            <a:off x="481013" y="1277938"/>
            <a:ext cx="6142037" cy="3455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6"/>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3" y="9720806"/>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7938"/>
            <a:ext cx="6143625" cy="34559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34731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FDDD-B3CC-4166-4463-D38A85B553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BF0BE-FBCA-F8F4-C7E7-553A14980F6A}"/>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D583E260-3639-6BBD-7D15-00630B3A1A6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91311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53AB2-E5BC-EA63-FBD9-0466A2FCFD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4C4F21-92E6-2E7D-25F3-6E86DFE44E87}"/>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903DE78F-1F91-E55E-51C2-90A013629D84}"/>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805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430A-E5D4-92DF-5B5D-596B8ADB13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739AD5-3579-E067-2A5E-4A021AF84EFD}"/>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C595C95D-7B78-8854-B38B-B528A373480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69551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C14BC-564D-A77A-C933-82863FBAB7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A5BAE-2994-FB08-66AF-3BF3217C4E33}"/>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C41869F5-CC73-61F2-092F-81906D2B58E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48734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5AACC-B8CA-A844-4529-B98AE60671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92DEED-30CA-E765-B610-82B4FAE13600}"/>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149337FD-4A60-B7C0-2210-F84B4F5A1A0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90505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D8BC-D030-833A-6FD8-DD14E36E6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84F99A-F825-C47C-3AEA-4A09FBA692BB}"/>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2B794533-26D0-7CE8-A1C6-2A5C31FE1F5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96613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04BC-3003-A6F7-4EBE-263885E9A6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1301ED-5A90-E108-2D2F-1FD61846E13F}"/>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EC571EF6-863A-BED6-5E1C-92201F2B295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8478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DAF2-D16E-0129-72B1-547B644375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DFF3D7-67CB-A3E6-F14C-9E432EF91A50}"/>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838A812C-B561-47E3-70E3-11742720E99D}"/>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49883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79425" y="1277938"/>
            <a:ext cx="6143625" cy="3455987"/>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3196108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13AD-8C8C-90BD-0623-A63A8C6500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E13B9F-06BF-EEA2-29FE-C3156BECDE37}"/>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E4858D6B-F4DB-D400-B45B-CFEC07752F8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2877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99DF5-A6C5-35CB-438E-704D762218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C1CDF7-90D8-AD50-BAFF-5B5E2FE7A277}"/>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78FBE554-1135-FB9D-3B64-8AB7DE398BE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97192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979B-5CCB-CCE5-36BD-E501C36462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78CEFA-15DF-899F-96B6-F8415C0F5ACC}"/>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3FC6A3DA-BF6E-01F0-ACC1-53F96DEDD6E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99530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F5FA-A59B-EB3C-B78E-F5E6999329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17FE5B-D5B9-F2C0-0301-ECA06E5F290D}"/>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DD28DAEA-0B8E-E2D0-A1B3-FCE57D016B8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17216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BB5C-2ED6-8ADA-494B-4726203E6D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7B1B09-92F0-102B-E937-E07FE1E37E93}"/>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35E25C6F-40B7-A4F1-DD2F-961065099E50}"/>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74000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16C4-F459-7B43-00A2-7AA2EB0155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CAE9DF-386D-E8A3-7D64-22F2C122EAE3}"/>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5763C582-0D8D-765A-9CAF-61904D7761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8429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0DECE-7E30-D64A-9336-7F35415F60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5CB1EF-F614-43C2-65D9-44D2414228E3}"/>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C1979F6F-13D3-220B-86D2-530223C526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00259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562CD-951C-3B27-9101-EF99DB42DE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00D5B-2954-B59F-8FB7-F81D2C78AD1F}"/>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47EF53FE-B21A-F3A7-0950-D65C6FBB3A9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37090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6C88-F579-FCD6-FAB8-D3D4945E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3AC46A-DCE4-F67B-69B4-6E9103183A7D}"/>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2F8825B9-1460-F5EA-DA36-5A64391D755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39009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79425" y="1277938"/>
            <a:ext cx="6143625" cy="3455987"/>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2690685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86D5-7BE8-DDEF-831A-53B624D3EA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6C7DAE-E3A1-9AF7-8D97-801ED60C08E2}"/>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16D03745-3F2C-B93D-880C-3A92DA00277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88738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E099-C192-3DC4-BE34-B424DCBF86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7D50B2-7452-1240-D038-ED8F51FAF227}"/>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84B8E9D6-C452-0946-D28F-B4684FA8EA3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0392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79425" y="1277938"/>
            <a:ext cx="6143625" cy="345598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01056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FF102-66B6-8C31-D3FF-BD7B36C8BF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633691-E802-8410-EDA2-87CA4E5015AA}"/>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DDDC5FF8-F49A-2EA4-8263-D87652C0459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30756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C6D36-C042-BDD9-C24D-4C7F1102AF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AE2B5-4B51-D62B-A732-79141A6ADCE2}"/>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C5BCA42B-2149-8275-F888-2D24FE344EF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72672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B0241-DEBD-B386-2EBE-5B1A00BF77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650A94-8CDF-62F9-EB58-3675FAF6A3B6}"/>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01037160-FA78-EC0B-E03B-9EB4E684321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55167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C383-FECC-68F6-EAF4-AFFF54AF9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A798E8-59D9-DDDD-2C6E-27F76A8243F0}"/>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67B79A2A-7847-500B-93C3-C318F85C534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15892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F0B81-DF5C-3B84-E243-99D0B40F19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DE2F1E-12FB-939D-9BA3-440B9AD92436}"/>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5D2D931B-1F57-13FA-E4E4-6262178D192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8001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110B-9433-1D8A-5A46-34DE2109B1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F5160D-7809-89BD-F73B-5BF94EF7BB5A}"/>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5C35BD5E-7548-D1C3-3106-E355F42EF39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7373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D64D-0335-3DB5-09DE-8C2F27A62D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7A11B5-D817-09F8-099E-905CF5875A38}"/>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B2CD0782-3AA3-9136-C2CD-D99D2F6E85A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1203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C6B6C-C077-E009-499D-2700F15EE0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4E046-E87A-FC37-A2D6-8928CDC33483}"/>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377671C3-E386-023D-8706-620B9F968E28}"/>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16252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12B9C-010A-B4B5-AD31-9B006073F8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179148-57F9-66E1-9212-4B64E89C1298}"/>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03FFFA39-798D-8C43-EED4-B8233DA5EA0A}"/>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68524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79425" y="1277938"/>
            <a:ext cx="6143625" cy="345598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0622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83A6A-74DA-BE78-A464-3E73C6A051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9460B5-E25D-5FEA-ACF9-6080B0D7B660}"/>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8BDBD262-CA02-2899-57B0-4040FF1465F8}"/>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13881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62852-CC90-9DC8-F297-C522089D51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258407-8A94-0E92-4D2F-ADFDF4753417}"/>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F53796BD-3678-5DF9-D411-2BAECFE1CA92}"/>
              </a:ext>
            </a:extLst>
          </p:cNvPr>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4142566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D554A-EDEC-56CC-CD19-78ADE66C52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1E7073-5C82-2253-503F-7247883D2984}"/>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216E5C29-C3D2-8268-1F48-5643B6C13CBD}"/>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56356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369ED-C867-A491-89DF-518EDB5BBB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017DEA-85E0-7F81-0DA5-E9990B157E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B74B8154-26E8-EDF1-4A15-D0D6177008B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36968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9F370-B5B7-8D34-A82F-967C4A7497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43B045-FB42-44E6-B342-6903D6B8D7C9}"/>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A10DAAE-6FC9-211D-EA54-BB47DB4A80F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183672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2815679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1396798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3190665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19242414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9147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79425" y="1277938"/>
            <a:ext cx="6143625" cy="3455987"/>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18197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79425" y="1277938"/>
            <a:ext cx="6143625" cy="345598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91472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D8B08-0992-3D18-83F5-F4E159F618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972B37-3822-2273-DB74-0C8E497947F3}"/>
              </a:ext>
            </a:extLst>
          </p:cNvPr>
          <p:cNvSpPr>
            <a:spLocks noGrp="1" noRot="1" noChangeAspect="1"/>
          </p:cNvSpPr>
          <p:nvPr>
            <p:ph type="sldImg" idx="2"/>
          </p:nvPr>
        </p:nvSpPr>
        <p:spPr>
          <a:xfrm>
            <a:off x="479425" y="1277938"/>
            <a:ext cx="6143625" cy="3455987"/>
          </a:xfrm>
        </p:spPr>
      </p:sp>
      <p:sp>
        <p:nvSpPr>
          <p:cNvPr id="3" name="文本占位符 2">
            <a:extLst>
              <a:ext uri="{FF2B5EF4-FFF2-40B4-BE49-F238E27FC236}">
                <a16:creationId xmlns:a16="http://schemas.microsoft.com/office/drawing/2014/main" id="{F399BB69-BD5A-CCCD-73B1-82C0FDEDC23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31597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79425" y="1277938"/>
            <a:ext cx="6143625" cy="345598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81266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79425" y="1277938"/>
            <a:ext cx="6143625" cy="3455987"/>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6381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14ACB68-4FD6-0945-AB2F-98E680A7A583}" type="datetime1">
              <a:rPr lang="en-US" altLang="zh-CN" smtClean="0"/>
              <a:t>8/11/25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F7D62E5E-C00A-3947-B849-74B88627EB32}" type="datetime1">
              <a:rPr lang="en-US" altLang="zh-CN" smtClean="0"/>
              <a:t>8/11/25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B1BE645-B03E-EC40-BA68-2BCF5985D675}" type="datetime1">
              <a:rPr lang="en-US" altLang="zh-CN" smtClean="0"/>
              <a:t>8/11/25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1201233-5FB0-9F46-B3C5-5625AAFB3919}" type="datetime1">
              <a:rPr lang="en-US" altLang="zh-CN" smtClean="0"/>
              <a:t>8/11/25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B51CD03-A541-CA42-B3FA-02A38BE107C3}" type="datetime1">
              <a:rPr lang="en-US" altLang="zh-CN" smtClean="0"/>
              <a:t>8/11/25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4B7ADAB-B2A9-914D-8F8A-0DFC0299E385}" type="datetime1">
              <a:rPr lang="en-US" altLang="zh-CN" smtClean="0"/>
              <a:t>8/11/25</a:t>
            </a:fld>
            <a:endParaRPr lang="zh-CN" altLang="en-US"/>
          </a:p>
        </p:txBody>
      </p:sp>
      <p:sp>
        <p:nvSpPr>
          <p:cNvPr id="8" name="页脚占位符 7"/>
          <p:cNvSpPr>
            <a:spLocks noGrp="1"/>
          </p:cNvSpPr>
          <p:nvPr>
            <p:ph type="ftr" sz="quarter" idx="11"/>
          </p:nvPr>
        </p:nvSpPr>
        <p:spPr/>
        <p:txBody>
          <a:bodyPr/>
          <a:lstStyle/>
          <a:p>
            <a:r>
              <a:rPr lang="en-US" altLang="zh-CN"/>
              <a:t>Robust Radar-based Cardiac Feature Monitoring</a:t>
            </a:r>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410C166-386A-594D-A210-91653273C38F}" type="datetime1">
              <a:rPr lang="en-US" altLang="zh-CN" smtClean="0"/>
              <a:t>8/11/25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5CEA27-83E0-8B4A-970C-B86F8353AD2C}" type="datetime1">
              <a:rPr lang="en-US" altLang="zh-CN" smtClean="0"/>
              <a:t>8/11/25</a:t>
            </a:fld>
            <a:endParaRPr lang="zh-CN" altLang="en-US"/>
          </a:p>
        </p:txBody>
      </p:sp>
      <p:sp>
        <p:nvSpPr>
          <p:cNvPr id="3" name="页脚占位符 2"/>
          <p:cNvSpPr>
            <a:spLocks noGrp="1"/>
          </p:cNvSpPr>
          <p:nvPr>
            <p:ph type="ftr" sz="quarter" idx="11"/>
          </p:nvPr>
        </p:nvSpPr>
        <p:spPr/>
        <p:txBody>
          <a:bodyPr/>
          <a:lstStyle/>
          <a:p>
            <a:r>
              <a:rPr lang="en-US" altLang="zh-CN"/>
              <a:t>Robust Radar-based Cardiac Feature Monitoring</a:t>
            </a: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35742B8-DD77-E94A-8E64-9FEAEAD31F4E}" type="datetime1">
              <a:rPr lang="en-US" altLang="zh-CN" smtClean="0"/>
              <a:t>8/11/25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3808FE-49F3-AA43-BF3C-B16DE1036CA0}" type="datetime1">
              <a:rPr lang="en-US" altLang="zh-CN" smtClean="0"/>
              <a:t>8/11/25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212C33-7E29-7747-B88D-9878D4EAE7D3}" type="datetime1">
              <a:rPr lang="en-US" altLang="zh-CN" smtClean="0"/>
              <a:t>8/11/25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Robust Radar-based Cardiac Feature Monitoring</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emf"/><Relationship Id="rId7" Type="http://schemas.openxmlformats.org/officeDocument/2006/relationships/image" Target="../media/image3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emf"/></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emf"/></Relationships>
</file>

<file path=ppt/slides/_rels/slide2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emf"/></Relationships>
</file>

<file path=ppt/slides/_rels/slide23.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2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26.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0" Type="http://schemas.openxmlformats.org/officeDocument/2006/relationships/image" Target="../media/image69.emf"/><Relationship Id="rId4" Type="http://schemas.openxmlformats.org/officeDocument/2006/relationships/image" Target="../media/image63.emf"/><Relationship Id="rId9" Type="http://schemas.openxmlformats.org/officeDocument/2006/relationships/image" Target="../media/image68.emf"/></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image" Target="../media/image74.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31.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jpeg"/><Relationship Id="rId9"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27.png"/><Relationship Id="rId7"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330.png"/><Relationship Id="rId4" Type="http://schemas.openxmlformats.org/officeDocument/2006/relationships/image" Target="../media/image321.png"/></Relationships>
</file>

<file path=ppt/slides/_rels/slide4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100.emf"/><Relationship Id="rId7"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280.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520.png"/><Relationship Id="rId3" Type="http://schemas.openxmlformats.org/officeDocument/2006/relationships/image" Target="../media/image420.png"/><Relationship Id="rId7" Type="http://schemas.openxmlformats.org/officeDocument/2006/relationships/image" Target="../media/image106.png"/><Relationship Id="rId12"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08.png"/><Relationship Id="rId5" Type="http://schemas.openxmlformats.org/officeDocument/2006/relationships/image" Target="../media/image440.png"/><Relationship Id="rId10" Type="http://schemas.openxmlformats.org/officeDocument/2006/relationships/image" Target="../media/image49.png"/><Relationship Id="rId4"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emf"/></Relationships>
</file>

<file path=ppt/slides/_rels/slide43.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1.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emf"/><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45.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2.png"/><Relationship Id="rId3" Type="http://schemas.openxmlformats.org/officeDocument/2006/relationships/image" Target="../media/image1.emf"/><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19.png"/><Relationship Id="rId9" Type="http://schemas.openxmlformats.org/officeDocument/2006/relationships/image" Target="../media/image127.png"/></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emf"/><Relationship Id="rId7" Type="http://schemas.openxmlformats.org/officeDocument/2006/relationships/image" Target="../media/image12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3.png"/><Relationship Id="rId4" Type="http://schemas.openxmlformats.org/officeDocument/2006/relationships/image" Target="../media/image75.png"/><Relationship Id="rId9" Type="http://schemas.openxmlformats.org/officeDocument/2006/relationships/image" Target="../media/image129.png"/></Relationships>
</file>

<file path=ppt/slides/_rels/slide4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emf"/><Relationship Id="rId7" Type="http://schemas.openxmlformats.org/officeDocument/2006/relationships/image" Target="../media/image137.png"/><Relationship Id="rId12"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48.xml.rels><?xml version="1.0" encoding="UTF-8" standalone="yes"?>
<Relationships xmlns="http://schemas.openxmlformats.org/package/2006/relationships"><Relationship Id="rId3" Type="http://schemas.openxmlformats.org/officeDocument/2006/relationships/image" Target="../media/image142.emf"/><Relationship Id="rId7" Type="http://schemas.openxmlformats.org/officeDocument/2006/relationships/image" Target="../media/image1.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45.emf"/><Relationship Id="rId5" Type="http://schemas.openxmlformats.org/officeDocument/2006/relationships/image" Target="../media/image144.emf"/><Relationship Id="rId4" Type="http://schemas.openxmlformats.org/officeDocument/2006/relationships/image" Target="../media/image143.emf"/></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8.png"/><Relationship Id="rId7"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emf"/><Relationship Id="rId5" Type="http://schemas.microsoft.com/office/2007/relationships/hdphoto" Target="../media/hdphoto1.wdp"/><Relationship Id="rId10" Type="http://schemas.openxmlformats.org/officeDocument/2006/relationships/image" Target="../media/image17.emf"/><Relationship Id="rId4" Type="http://schemas.openxmlformats.org/officeDocument/2006/relationships/image" Target="../media/image14.png"/><Relationship Id="rId9"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21283" y="2079191"/>
            <a:ext cx="11949430" cy="1543953"/>
          </a:xfrm>
        </p:spPr>
        <p:txBody>
          <a:bodyPr anchor="ctr" anchorCtr="0">
            <a:normAutofit/>
          </a:bodyPr>
          <a:lstStyle/>
          <a:p>
            <a:r>
              <a:rPr lang="en-US" altLang="zh-CN" sz="4000" b="1" dirty="0">
                <a:solidFill>
                  <a:srgbClr val="010044"/>
                </a:solidFill>
                <a:latin typeface="Times New Roman Bold" panose="02020603050405020304" charset="0"/>
                <a:cs typeface="Times New Roman Bold" panose="02020603050405020304" charset="0"/>
              </a:rPr>
              <a:t>Robust Cardiac Feature Monitoring based on Millimeter-Wave Radar</a:t>
            </a:r>
            <a:endParaRPr lang="zh-CN" altLang="en-US" sz="4000" b="1" spc="100" dirty="0">
              <a:solidFill>
                <a:schemeClr val="accent5">
                  <a:lumMod val="75000"/>
                </a:schemeClr>
              </a:solidFill>
              <a:latin typeface="Times New Roman Bold" panose="02020603050405020304" charset="0"/>
              <a:cs typeface="Times New Roman Bold" panose="02020603050405020304" charset="0"/>
            </a:endParaRPr>
          </a:p>
        </p:txBody>
      </p:sp>
      <p:pic>
        <p:nvPicPr>
          <p:cNvPr id="11" name="Picture 6">
            <a:extLst>
              <a:ext uri="{FF2B5EF4-FFF2-40B4-BE49-F238E27FC236}">
                <a16:creationId xmlns:a16="http://schemas.microsoft.com/office/drawing/2014/main" id="{0EED5410-5EAF-D44C-BCBF-D35DB5DE44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3950"/>
            <a:ext cx="3356173" cy="717897"/>
          </a:xfrm>
          <a:prstGeom prst="rect">
            <a:avLst/>
          </a:prstGeom>
        </p:spPr>
      </p:pic>
      <p:sp>
        <p:nvSpPr>
          <p:cNvPr id="12" name="Rectangle 6">
            <a:extLst>
              <a:ext uri="{FF2B5EF4-FFF2-40B4-BE49-F238E27FC236}">
                <a16:creationId xmlns:a16="http://schemas.microsoft.com/office/drawing/2014/main" id="{A4B1BD32-4E25-BB48-B393-C7C03E33D127}"/>
              </a:ext>
            </a:extLst>
          </p:cNvPr>
          <p:cNvSpPr/>
          <p:nvPr/>
        </p:nvSpPr>
        <p:spPr>
          <a:xfrm rot="10800000">
            <a:off x="0" y="6741246"/>
            <a:ext cx="12192000" cy="1167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8" name="Picture 4" descr="University of Liverpool Logo PNG Vector (EPS) Free Download">
            <a:extLst>
              <a:ext uri="{FF2B5EF4-FFF2-40B4-BE49-F238E27FC236}">
                <a16:creationId xmlns:a16="http://schemas.microsoft.com/office/drawing/2014/main" id="{0A2A354A-0CD2-7A6B-E478-CF9D87E217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672" b="37822"/>
          <a:stretch/>
        </p:blipFill>
        <p:spPr bwMode="auto">
          <a:xfrm>
            <a:off x="9164229" y="48316"/>
            <a:ext cx="2906486" cy="7122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副标题 7">
                <a:extLst>
                  <a:ext uri="{FF2B5EF4-FFF2-40B4-BE49-F238E27FC236}">
                    <a16:creationId xmlns:a16="http://schemas.microsoft.com/office/drawing/2014/main" id="{B780896D-ED04-C3A2-AD38-B1612E41212A}"/>
                  </a:ext>
                </a:extLst>
              </p:cNvPr>
              <p:cNvSpPr txBox="1"/>
              <p:nvPr/>
            </p:nvSpPr>
            <p:spPr>
              <a:xfrm>
                <a:off x="-269332" y="1007312"/>
                <a:ext cx="4339771" cy="4760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20000"/>
                  </a:lnSpc>
                </a:pPr>
                <a14:m>
                  <m:oMath xmlns:m="http://schemas.openxmlformats.org/officeDocument/2006/math">
                    <m:r>
                      <a:rPr lang="en-US" altLang="zh-CN" sz="3000" b="1" i="0" dirty="0" smtClean="0">
                        <a:solidFill>
                          <a:srgbClr val="010044"/>
                        </a:solidFill>
                        <a:latin typeface="Cambria Math" panose="02040503050406030204" pitchFamily="18" charset="0"/>
                        <a:cs typeface="Times New Roman Bold" panose="02020603050405020304" charset="0"/>
                        <a:sym typeface="+mn-ea"/>
                      </a:rPr>
                      <m:t>𝐏𝐡𝐃</m:t>
                    </m:r>
                    <m:r>
                      <a:rPr lang="zh-CN" altLang="en-US" sz="3000" b="1" i="0" dirty="0">
                        <a:solidFill>
                          <a:srgbClr val="010044"/>
                        </a:solidFill>
                        <a:latin typeface="Cambria Math" panose="02040503050406030204" pitchFamily="18" charset="0"/>
                        <a:cs typeface="Times New Roman Bold" panose="02020603050405020304" charset="0"/>
                        <a:sym typeface="+mn-ea"/>
                      </a:rPr>
                      <m:t> </m:t>
                    </m:r>
                    <m:r>
                      <a:rPr lang="en-US" altLang="zh-CN" sz="3000" b="1" i="0" dirty="0" smtClean="0">
                        <a:solidFill>
                          <a:srgbClr val="010044"/>
                        </a:solidFill>
                        <a:latin typeface="Cambria Math" panose="02040503050406030204" pitchFamily="18" charset="0"/>
                        <a:cs typeface="Times New Roman Bold" panose="02020603050405020304" charset="0"/>
                        <a:sym typeface="+mn-ea"/>
                      </a:rPr>
                      <m:t>𝐕𝐢𝐯</m:t>
                    </m:r>
                    <m:r>
                      <a:rPr lang="en-US" altLang="zh-CN" sz="3000" b="1" i="0" dirty="0">
                        <a:solidFill>
                          <a:srgbClr val="010044"/>
                        </a:solidFill>
                        <a:latin typeface="Cambria Math" panose="02040503050406030204" pitchFamily="18" charset="0"/>
                        <a:cs typeface="Times New Roman Bold" panose="02020603050405020304" charset="0"/>
                        <a:sym typeface="+mn-ea"/>
                      </a:rPr>
                      <m:t>𝐚</m:t>
                    </m:r>
                  </m:oMath>
                </a14:m>
                <a:r>
                  <a:rPr lang="zh-CN" altLang="en-US" sz="3000" b="1" dirty="0">
                    <a:solidFill>
                      <a:srgbClr val="010044"/>
                    </a:solidFill>
                    <a:latin typeface="Times New Roman Bold" panose="02020603050405020304" charset="0"/>
                    <a:cs typeface="Times New Roman Bold" panose="02020603050405020304" charset="0"/>
                    <a:sym typeface="+mn-ea"/>
                  </a:rPr>
                  <a:t> </a:t>
                </a:r>
                <a14:m>
                  <m:oMath xmlns:m="http://schemas.openxmlformats.org/officeDocument/2006/math">
                    <m:r>
                      <a:rPr lang="en-US" altLang="zh-CN" sz="3000" b="1" i="1" dirty="0">
                        <a:solidFill>
                          <a:srgbClr val="010044"/>
                        </a:solidFill>
                        <a:latin typeface="Cambria Math" panose="02040503050406030204" pitchFamily="18" charset="0"/>
                        <a:ea typeface="Cambria Math" panose="02040503050406030204" pitchFamily="18" charset="0"/>
                        <a:cs typeface="Times New Roman Bold" panose="02020603050405020304" charset="0"/>
                        <a:sym typeface="+mn-ea"/>
                      </a:rPr>
                      <m:t>∙</m:t>
                    </m:r>
                  </m:oMath>
                </a14:m>
                <a:r>
                  <a:rPr lang="zh-CN" altLang="en-US" sz="3000" b="1" dirty="0">
                    <a:solidFill>
                      <a:srgbClr val="010044"/>
                    </a:solidFill>
                    <a:latin typeface="Times New Roman Bold" panose="02020603050405020304" charset="0"/>
                    <a:cs typeface="Times New Roman Bold" panose="02020603050405020304" charset="0"/>
                    <a:sym typeface="+mn-ea"/>
                  </a:rPr>
                  <a:t> </a:t>
                </a:r>
                <a:r>
                  <a:rPr lang="en-US" altLang="zh-CN" sz="3000" b="1" dirty="0">
                    <a:solidFill>
                      <a:srgbClr val="010044"/>
                    </a:solidFill>
                    <a:latin typeface="Times New Roman Bold" panose="02020603050405020304" charset="0"/>
                    <a:cs typeface="Times New Roman Bold" panose="02020603050405020304" charset="0"/>
                    <a:sym typeface="+mn-ea"/>
                  </a:rPr>
                  <a:t>Aug</a:t>
                </a:r>
                <a:r>
                  <a:rPr lang="zh-CN" altLang="en-US" sz="3000" b="1" dirty="0">
                    <a:solidFill>
                      <a:srgbClr val="010044"/>
                    </a:solidFill>
                    <a:latin typeface="Times New Roman Bold" panose="02020603050405020304" charset="0"/>
                    <a:cs typeface="Times New Roman Bold" panose="02020603050405020304" charset="0"/>
                    <a:sym typeface="+mn-ea"/>
                  </a:rPr>
                  <a:t> </a:t>
                </a:r>
                <a:r>
                  <a:rPr lang="en-US" altLang="zh-CN" sz="3000" b="1" dirty="0">
                    <a:solidFill>
                      <a:srgbClr val="010044"/>
                    </a:solidFill>
                    <a:latin typeface="Times New Roman Bold" panose="02020603050405020304" charset="0"/>
                    <a:cs typeface="Times New Roman Bold" panose="02020603050405020304" charset="0"/>
                    <a:sym typeface="+mn-ea"/>
                  </a:rPr>
                  <a:t>2025</a:t>
                </a:r>
              </a:p>
              <a:p>
                <a:pPr>
                  <a:lnSpc>
                    <a:spcPct val="120000"/>
                  </a:lnSpc>
                </a:pPr>
                <a:endParaRPr lang="en-US" altLang="zh-CN" sz="3000" b="1" dirty="0">
                  <a:solidFill>
                    <a:srgbClr val="010044"/>
                  </a:solidFill>
                  <a:latin typeface="Times New Roman Bold" panose="02020603050405020304" charset="0"/>
                  <a:cs typeface="Times New Roman Bold" panose="02020603050405020304" charset="0"/>
                  <a:sym typeface="+mn-ea"/>
                </a:endParaRPr>
              </a:p>
            </p:txBody>
          </p:sp>
        </mc:Choice>
        <mc:Fallback>
          <p:sp>
            <p:nvSpPr>
              <p:cNvPr id="4" name="副标题 7">
                <a:extLst>
                  <a:ext uri="{FF2B5EF4-FFF2-40B4-BE49-F238E27FC236}">
                    <a16:creationId xmlns:a16="http://schemas.microsoft.com/office/drawing/2014/main" id="{B780896D-ED04-C3A2-AD38-B1612E41212A}"/>
                  </a:ext>
                </a:extLst>
              </p:cNvPr>
              <p:cNvSpPr txBox="1">
                <a:spLocks noRot="1" noChangeAspect="1" noMove="1" noResize="1" noEditPoints="1" noAdjustHandles="1" noChangeArrowheads="1" noChangeShapeType="1" noTextEdit="1"/>
              </p:cNvSpPr>
              <p:nvPr/>
            </p:nvSpPr>
            <p:spPr>
              <a:xfrm>
                <a:off x="-269332" y="1007312"/>
                <a:ext cx="4339771" cy="476090"/>
              </a:xfrm>
              <a:prstGeom prst="rect">
                <a:avLst/>
              </a:prstGeom>
              <a:blipFill>
                <a:blip r:embed="rId5"/>
                <a:stretch>
                  <a:fillRect t="-7895" b="-63158"/>
                </a:stretch>
              </a:blipFill>
            </p:spPr>
            <p:txBody>
              <a:bodyPr/>
              <a:lstStyle/>
              <a:p>
                <a:r>
                  <a:rPr lang="en-CN">
                    <a:noFill/>
                  </a:rPr>
                  <a:t> </a:t>
                </a:r>
              </a:p>
            </p:txBody>
          </p:sp>
        </mc:Fallback>
      </mc:AlternateContent>
      <p:sp>
        <p:nvSpPr>
          <p:cNvPr id="8" name="Rectangle 6">
            <a:extLst>
              <a:ext uri="{FF2B5EF4-FFF2-40B4-BE49-F238E27FC236}">
                <a16:creationId xmlns:a16="http://schemas.microsoft.com/office/drawing/2014/main" id="{739D9687-9A34-9F5C-9812-74592DE71D89}"/>
              </a:ext>
            </a:extLst>
          </p:cNvPr>
          <p:cNvSpPr/>
          <p:nvPr/>
        </p:nvSpPr>
        <p:spPr>
          <a:xfrm rot="10800000" flipV="1">
            <a:off x="121283" y="1684564"/>
            <a:ext cx="3612517" cy="4571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2AF2552-695F-B5C2-627F-D9231BFA841B}"/>
              </a:ext>
            </a:extLst>
          </p:cNvPr>
          <p:cNvGraphicFramePr>
            <a:graphicFrameLocks noGrp="1"/>
          </p:cNvGraphicFramePr>
          <p:nvPr>
            <p:extLst>
              <p:ext uri="{D42A27DB-BD31-4B8C-83A1-F6EECF244321}">
                <p14:modId xmlns:p14="http://schemas.microsoft.com/office/powerpoint/2010/main" val="3116234709"/>
              </p:ext>
            </p:extLst>
          </p:nvPr>
        </p:nvGraphicFramePr>
        <p:xfrm>
          <a:off x="3044370" y="4814722"/>
          <a:ext cx="6103254" cy="1584960"/>
        </p:xfrm>
        <a:graphic>
          <a:graphicData uri="http://schemas.openxmlformats.org/drawingml/2006/table">
            <a:tbl>
              <a:tblPr firstRow="1" bandRow="1">
                <a:tableStyleId>{5C22544A-7EE6-4342-B048-85BDC9FD1C3A}</a:tableStyleId>
              </a:tblPr>
              <a:tblGrid>
                <a:gridCol w="3047999">
                  <a:extLst>
                    <a:ext uri="{9D8B030D-6E8A-4147-A177-3AD203B41FA5}">
                      <a16:colId xmlns:a16="http://schemas.microsoft.com/office/drawing/2014/main" val="3315928843"/>
                    </a:ext>
                  </a:extLst>
                </a:gridCol>
                <a:gridCol w="3055255">
                  <a:extLst>
                    <a:ext uri="{9D8B030D-6E8A-4147-A177-3AD203B41FA5}">
                      <a16:colId xmlns:a16="http://schemas.microsoft.com/office/drawing/2014/main" val="760235144"/>
                    </a:ext>
                  </a:extLst>
                </a:gridCol>
              </a:tblGrid>
              <a:tr h="370840">
                <a:tc>
                  <a:txBody>
                    <a:bodyPr/>
                    <a:lstStyle/>
                    <a:p>
                      <a:pPr algn="r"/>
                      <a:r>
                        <a:rPr kumimoji="0" lang="en-US" altLang="zh-CN"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Principle</a:t>
                      </a:r>
                      <a:r>
                        <a:rPr kumimoji="0" lang="zh-CN" altLang="en-US"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 </a:t>
                      </a:r>
                      <a:r>
                        <a:rPr kumimoji="0" lang="en-US" altLang="zh-CN"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Supervisor:</a:t>
                      </a:r>
                      <a:r>
                        <a:rPr kumimoji="0" lang="zh-CN" altLang="en-US"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 </a:t>
                      </a:r>
                      <a:endParaRPr lang="en-CN"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kumimoji="0" lang="en-US" altLang="zh-CN"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Dr.</a:t>
                      </a:r>
                      <a:r>
                        <a:rPr kumimoji="0" lang="zh-CN" altLang="en-US"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 </a:t>
                      </a:r>
                      <a:r>
                        <a:rPr kumimoji="0" lang="en-US" altLang="zh-CN"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Rui</a:t>
                      </a:r>
                      <a:r>
                        <a:rPr kumimoji="0" lang="zh-CN" altLang="en-US"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 </a:t>
                      </a:r>
                      <a:r>
                        <a:rPr kumimoji="0" lang="en-US" altLang="zh-CN"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Yang</a:t>
                      </a:r>
                      <a:endParaRPr lang="en-CN"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1297747"/>
                  </a:ext>
                </a:extLst>
              </a:tr>
              <a:tr h="370840">
                <a:tc>
                  <a:txBody>
                    <a:bodyPr/>
                    <a:lstStyle/>
                    <a:p>
                      <a:pPr algn="r"/>
                      <a:r>
                        <a:rPr kumimoji="0" lang="en-US" altLang="zh-CN"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Co-Supervisor:</a:t>
                      </a:r>
                      <a:r>
                        <a:rPr kumimoji="0" lang="zh-CN" altLang="en-US"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 </a:t>
                      </a:r>
                      <a:endParaRPr lang="en-CN" b="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kumimoji="0" lang="en-US" altLang="zh-CN" sz="2000" b="0" i="0" u="none" strike="noStrike" kern="1200" cap="none" spc="0" normalizeH="0" baseline="0" noProof="0" dirty="0">
                          <a:ln>
                            <a:noFill/>
                          </a:ln>
                          <a:solidFill>
                            <a:prstClr val="black"/>
                          </a:solidFill>
                          <a:effectLst/>
                          <a:uLnTx/>
                          <a:uFillTx/>
                          <a:latin typeface="Times New Roman Bold" panose="02020603050405020304" charset="0"/>
                          <a:ea typeface="+mn-ea"/>
                          <a:cs typeface="Times New Roman Bold" panose="02020603050405020304" charset="0"/>
                          <a:sym typeface="+mn-ea"/>
                        </a:rPr>
                        <a:t>Prof. Yi Huang</a:t>
                      </a:r>
                      <a:endParaRPr lang="en-CN" b="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4930633"/>
                  </a:ext>
                </a:extLst>
              </a:tr>
              <a:tr h="370840">
                <a:tc>
                  <a:txBody>
                    <a:bodyPr/>
                    <a:lstStyle/>
                    <a:p>
                      <a:endParaRPr lang="en-CN"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0" lang="en-US" altLang="zh-CN"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Prof. Steven Guan</a:t>
                      </a:r>
                      <a:endParaRPr lang="en-CN"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3491831"/>
                  </a:ext>
                </a:extLst>
              </a:tr>
              <a:tr h="370840">
                <a:tc>
                  <a:txBody>
                    <a:bodyPr/>
                    <a:lstStyle/>
                    <a:p>
                      <a:endParaRPr lang="en-CN"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Dr.</a:t>
                      </a:r>
                      <a:r>
                        <a:rPr kumimoji="0" lang="zh-CN" altLang="en-US"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 </a:t>
                      </a:r>
                      <a:r>
                        <a:rPr kumimoji="0" lang="en-US" altLang="zh-CN" sz="2000" b="0" i="0" u="none" strike="noStrike" kern="1200" cap="none" spc="0" normalizeH="0" baseline="0" noProof="0" dirty="0" err="1">
                          <a:ln>
                            <a:noFill/>
                          </a:ln>
                          <a:solidFill>
                            <a:prstClr val="black"/>
                          </a:solidFill>
                          <a:effectLst/>
                          <a:uLnTx/>
                          <a:uFillTx/>
                          <a:latin typeface="Times New Roman Bold" panose="02020603050405020304" charset="0"/>
                          <a:ea typeface="+mn-ea"/>
                          <a:cs typeface="Times New Roman Bold" panose="02020603050405020304" charset="0"/>
                          <a:sym typeface="+mn-ea"/>
                        </a:rPr>
                        <a:t>Yutao</a:t>
                      </a:r>
                      <a:r>
                        <a:rPr kumimoji="0" lang="en-US" altLang="zh-CN" sz="2000" b="0" i="0" u="none" strike="noStrike" kern="1200" cap="none" spc="0" normalizeH="0" baseline="0" noProof="0" dirty="0">
                          <a:ln>
                            <a:noFill/>
                          </a:ln>
                          <a:solidFill>
                            <a:prstClr val="black"/>
                          </a:solidFill>
                          <a:effectLst/>
                          <a:uLnTx/>
                          <a:uFillTx/>
                          <a:latin typeface="Times New Roman Bold" panose="02020603050405020304" charset="0"/>
                          <a:ea typeface="+mn-ea"/>
                          <a:cs typeface="Times New Roman Bold" panose="02020603050405020304" charset="0"/>
                          <a:sym typeface="+mn-ea"/>
                        </a:rPr>
                        <a:t> Yue</a:t>
                      </a:r>
                      <a:r>
                        <a:rPr kumimoji="0" lang="zh-CN" altLang="en-US" sz="2000" b="0"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 </a:t>
                      </a:r>
                      <a:endParaRPr lang="en-CN"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1410504"/>
                  </a:ext>
                </a:extLst>
              </a:tr>
            </a:tbl>
          </a:graphicData>
        </a:graphic>
      </p:graphicFrame>
      <p:graphicFrame>
        <p:nvGraphicFramePr>
          <p:cNvPr id="13" name="Table 12">
            <a:extLst>
              <a:ext uri="{FF2B5EF4-FFF2-40B4-BE49-F238E27FC236}">
                <a16:creationId xmlns:a16="http://schemas.microsoft.com/office/drawing/2014/main" id="{AB7D2A5D-D1C0-B337-BE74-9189B0217804}"/>
              </a:ext>
            </a:extLst>
          </p:cNvPr>
          <p:cNvGraphicFramePr>
            <a:graphicFrameLocks noGrp="1"/>
          </p:cNvGraphicFramePr>
          <p:nvPr>
            <p:extLst>
              <p:ext uri="{D42A27DB-BD31-4B8C-83A1-F6EECF244321}">
                <p14:modId xmlns:p14="http://schemas.microsoft.com/office/powerpoint/2010/main" val="1502493010"/>
              </p:ext>
            </p:extLst>
          </p:nvPr>
        </p:nvGraphicFramePr>
        <p:xfrm>
          <a:off x="1206586" y="3565042"/>
          <a:ext cx="9898742" cy="1249680"/>
        </p:xfrm>
        <a:graphic>
          <a:graphicData uri="http://schemas.openxmlformats.org/drawingml/2006/table">
            <a:tbl>
              <a:tblPr firstRow="1" bandRow="1">
                <a:tableStyleId>{5C22544A-7EE6-4342-B048-85BDC9FD1C3A}</a:tableStyleId>
              </a:tblPr>
              <a:tblGrid>
                <a:gridCol w="9898742">
                  <a:extLst>
                    <a:ext uri="{9D8B030D-6E8A-4147-A177-3AD203B41FA5}">
                      <a16:colId xmlns:a16="http://schemas.microsoft.com/office/drawing/2014/main" val="21529055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Yuanyuan</a:t>
                      </a:r>
                      <a:r>
                        <a:rPr kumimoji="0" lang="zh-CN" altLang="en-US" sz="3000" b="1"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 </a:t>
                      </a:r>
                      <a:r>
                        <a:rPr kumimoji="0" lang="en-US" altLang="zh-CN" sz="3000" b="1" i="0" u="none" strike="noStrike" kern="1200" cap="none" spc="0" normalizeH="0" baseline="0" noProof="0" dirty="0">
                          <a:ln>
                            <a:noFill/>
                          </a:ln>
                          <a:solidFill>
                            <a:prstClr val="black"/>
                          </a:solidFill>
                          <a:effectLst/>
                          <a:uLnTx/>
                          <a:uFillTx/>
                          <a:latin typeface="Times New Roman Bold" panose="02020603050405020304" charset="0"/>
                          <a:ea typeface="宋体" panose="02010600030101010101" pitchFamily="2" charset="-122"/>
                          <a:cs typeface="Times New Roman Bold" panose="02020603050405020304" charset="0"/>
                          <a:sym typeface="+mn-ea"/>
                        </a:rPr>
                        <a:t>Zhang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38798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Bold" panose="02020603050405020304" charset="0"/>
                          <a:cs typeface="Times New Roman Bold" panose="02020603050405020304" charset="0"/>
                          <a:sym typeface="+mn-ea"/>
                        </a:rPr>
                        <a:t>Electrical Eng. and Electronics, </a:t>
                      </a:r>
                      <a:r>
                        <a:rPr lang="en-US" altLang="zh-CN" sz="2000" dirty="0" err="1">
                          <a:latin typeface="Times New Roman Bold" panose="02020603050405020304" charset="0"/>
                          <a:cs typeface="Times New Roman Bold" panose="02020603050405020304" charset="0"/>
                          <a:sym typeface="+mn-ea"/>
                        </a:rPr>
                        <a:t>UoL</a:t>
                      </a:r>
                      <a:r>
                        <a:rPr lang="en-US" altLang="zh-CN" sz="2000" dirty="0">
                          <a:latin typeface="Times New Roman Bold" panose="02020603050405020304" charset="0"/>
                          <a:cs typeface="Times New Roman Bold" panose="02020603050405020304" charset="0"/>
                          <a:sym typeface="+mn-ea"/>
                        </a:rPr>
                        <a:t> &amp;</a:t>
                      </a:r>
                      <a:r>
                        <a:rPr lang="zh-CN" altLang="en-US" sz="2000" dirty="0">
                          <a:latin typeface="Times New Roman Bold" panose="02020603050405020304" charset="0"/>
                          <a:cs typeface="Times New Roman Bold" panose="02020603050405020304" charset="0"/>
                          <a:sym typeface="+mn-ea"/>
                        </a:rPr>
                        <a:t> </a:t>
                      </a:r>
                      <a:r>
                        <a:rPr lang="en-US" sz="2000" i="0" dirty="0">
                          <a:effectLst/>
                          <a:latin typeface="Times New Roman" panose="02020603050405020304" pitchFamily="18" charset="0"/>
                          <a:cs typeface="Times New Roman" panose="02020603050405020304" pitchFamily="18" charset="0"/>
                        </a:rPr>
                        <a:t>School of Advanced Technology</a:t>
                      </a:r>
                      <a:r>
                        <a:rPr lang="en-US" altLang="zh-CN" sz="2000" dirty="0">
                          <a:latin typeface="Times New Roman Bold" panose="02020603050405020304" charset="0"/>
                          <a:cs typeface="Times New Roman Bold" panose="02020603050405020304" charset="0"/>
                          <a:sym typeface="+mn-ea"/>
                        </a:rPr>
                        <a:t>, XJTLU</a:t>
                      </a:r>
                    </a:p>
                    <a:p>
                      <a:pPr algn="ctr">
                        <a:lnSpc>
                          <a:spcPct val="100000"/>
                        </a:lnSpc>
                      </a:pPr>
                      <a:endParaRPr lang="en-US" altLang="zh-CN" sz="2000" dirty="0">
                        <a:latin typeface="Times New Roman Bold" panose="02020603050405020304" charset="0"/>
                        <a:cs typeface="Times New Roman Bold" panose="02020603050405020304" charset="0"/>
                        <a:sym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22858"/>
                  </a:ext>
                </a:extLst>
              </a:tr>
            </a:tbl>
          </a:graphicData>
        </a:graphic>
      </p:graphicFrame>
    </p:spTree>
    <p:extLst>
      <p:ext uri="{BB962C8B-B14F-4D97-AF65-F5344CB8AC3E}">
        <p14:creationId xmlns:p14="http://schemas.microsoft.com/office/powerpoint/2010/main" val="1519700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70AF-57AF-251F-3972-99278CD0F2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E463AE-5073-7376-BDE8-BAAA3CEA37A1}"/>
              </a:ext>
            </a:extLst>
          </p:cNvPr>
          <p:cNvSpPr>
            <a:spLocks noGrp="1"/>
          </p:cNvSpPr>
          <p:nvPr>
            <p:ph type="dt" sz="half" idx="10"/>
          </p:nvPr>
        </p:nvSpPr>
        <p:spPr>
          <a:xfrm>
            <a:off x="838200" y="6439535"/>
            <a:ext cx="2743200" cy="365125"/>
          </a:xfrm>
        </p:spPr>
        <p:txBody>
          <a:bodyPr/>
          <a:lstStyle/>
          <a:p>
            <a:fld id="{25C5ECD1-85D9-7043-A57E-C44731F3481E}"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66BA0CC1-754C-5A07-AA9C-F0E47D11EC0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D06629AF-0B3F-C03C-A714-9EDC677EC3A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10</a:t>
            </a:fld>
            <a:endParaRPr lang="zh-CN" altLang="en-US"/>
          </a:p>
        </p:txBody>
      </p:sp>
      <p:sp>
        <p:nvSpPr>
          <p:cNvPr id="13" name="Rectangle 6">
            <a:extLst>
              <a:ext uri="{FF2B5EF4-FFF2-40B4-BE49-F238E27FC236}">
                <a16:creationId xmlns:a16="http://schemas.microsoft.com/office/drawing/2014/main" id="{FC3FA481-3B87-AD4A-8D30-6915CB5FFD2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06B5E11-3AEE-CDF0-03B5-87A917A8210C}"/>
              </a:ext>
            </a:extLst>
          </p:cNvPr>
          <p:cNvSpPr txBox="1"/>
          <p:nvPr/>
        </p:nvSpPr>
        <p:spPr>
          <a:xfrm>
            <a:off x="0" y="849812"/>
            <a:ext cx="11457204" cy="2650982"/>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cardio-focusing and -tracking (CFT) algorithm</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find </a:t>
            </a:r>
            <a:r>
              <a:rPr lang="en-US" altLang="zh-CN" kern="100" dirty="0">
                <a:solidFill>
                  <a:srgbClr val="FF0000"/>
                </a:solidFill>
                <a:latin typeface="Times New Roman" panose="02020603050405020304" pitchFamily="18" charset="0"/>
              </a:rPr>
              <a:t>cardio-focused (CF) points</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clear</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from</a:t>
            </a:r>
            <a:r>
              <a:rPr lang="zh-CN" altLang="en-US" kern="100" dirty="0">
                <a:latin typeface="Times New Roman" panose="02020603050405020304" pitchFamily="18" charset="0"/>
              </a:rPr>
              <a:t> </a:t>
            </a:r>
            <a:r>
              <a:rPr lang="en-US" altLang="zh-CN" kern="100" dirty="0">
                <a:latin typeface="Times New Roman" panose="02020603050405020304" pitchFamily="18" charset="0"/>
              </a:rPr>
              <a:t>a</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discontinuous objective space</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endParaRPr lang="en-US" altLang="zh-CN" kern="100" dirty="0">
              <a:latin typeface="Times New Roman" panose="02020603050405020304" pitchFamily="18" charset="0"/>
            </a:endParaRPr>
          </a:p>
          <a:p>
            <a:pPr marL="457200" indent="-457200" algn="just">
              <a:lnSpc>
                <a:spcPct val="150000"/>
              </a:lnSpc>
              <a:spcBef>
                <a:spcPts val="250"/>
              </a:spcBef>
              <a:buAutoNum type="arabicPeriod"/>
            </a:pPr>
            <a:r>
              <a:rPr lang="en-US" altLang="zh-CN" kern="100" dirty="0">
                <a:latin typeface="Times New Roman" panose="02020603050405020304" pitchFamily="18" charset="0"/>
              </a:rPr>
              <a:t>The proposed CFT algorithm has been validated on sitting </a:t>
            </a:r>
            <a:r>
              <a:rPr lang="en-US" altLang="zh-CN" kern="100" dirty="0">
                <a:solidFill>
                  <a:srgbClr val="FF0000"/>
                </a:solidFill>
                <a:latin typeface="Times New Roman" panose="02020603050405020304" pitchFamily="18" charset="0"/>
              </a:rPr>
              <a:t>subjects in various scenarios</a:t>
            </a:r>
            <a:r>
              <a:rPr lang="en-US" altLang="zh-CN" kern="100" dirty="0">
                <a:latin typeface="Times New Roman" panose="02020603050405020304" pitchFamily="18" charset="0"/>
              </a:rPr>
              <a:t> and could provide radar measurements with </a:t>
            </a:r>
            <a:r>
              <a:rPr lang="en-US" altLang="zh-CN" kern="100" dirty="0">
                <a:solidFill>
                  <a:srgbClr val="FF0000"/>
                </a:solidFill>
                <a:latin typeface="Times New Roman" panose="02020603050405020304" pitchFamily="18" charset="0"/>
              </a:rPr>
              <a:t>better SNR </a:t>
            </a:r>
            <a:r>
              <a:rPr lang="en-US" altLang="zh-CN" kern="100" dirty="0">
                <a:latin typeface="Times New Roman" panose="02020603050405020304" pitchFamily="18" charset="0"/>
              </a:rPr>
              <a:t>compared with existing methods.</a:t>
            </a:r>
          </a:p>
        </p:txBody>
      </p:sp>
      <p:pic>
        <p:nvPicPr>
          <p:cNvPr id="6" name="Picture 5">
            <a:extLst>
              <a:ext uri="{FF2B5EF4-FFF2-40B4-BE49-F238E27FC236}">
                <a16:creationId xmlns:a16="http://schemas.microsoft.com/office/drawing/2014/main" id="{824F337C-3853-27CB-7D63-2F342A3A5855}"/>
              </a:ext>
            </a:extLst>
          </p:cNvPr>
          <p:cNvPicPr>
            <a:picLocks noChangeAspect="1"/>
          </p:cNvPicPr>
          <p:nvPr/>
        </p:nvPicPr>
        <p:blipFill>
          <a:blip r:embed="rId3"/>
          <a:stretch>
            <a:fillRect/>
          </a:stretch>
        </p:blipFill>
        <p:spPr>
          <a:xfrm>
            <a:off x="1007243" y="3799045"/>
            <a:ext cx="5326112" cy="2171813"/>
          </a:xfrm>
          <a:prstGeom prst="rect">
            <a:avLst/>
          </a:prstGeom>
        </p:spPr>
      </p:pic>
      <p:pic>
        <p:nvPicPr>
          <p:cNvPr id="7" name="Picture 6" descr="A red and green circuit board&#10;&#10;Description automatically generated">
            <a:extLst>
              <a:ext uri="{FF2B5EF4-FFF2-40B4-BE49-F238E27FC236}">
                <a16:creationId xmlns:a16="http://schemas.microsoft.com/office/drawing/2014/main" id="{DA6F7337-C0BD-D778-A5DD-5F893E115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1488" y="3845449"/>
            <a:ext cx="2561838" cy="1921378"/>
          </a:xfrm>
          <a:prstGeom prst="rect">
            <a:avLst/>
          </a:prstGeom>
        </p:spPr>
      </p:pic>
      <p:sp>
        <p:nvSpPr>
          <p:cNvPr id="8" name="文本框 14">
            <a:extLst>
              <a:ext uri="{FF2B5EF4-FFF2-40B4-BE49-F238E27FC236}">
                <a16:creationId xmlns:a16="http://schemas.microsoft.com/office/drawing/2014/main" id="{9271FB70-C206-460D-2CAA-7C6B9B28AEDA}"/>
              </a:ext>
            </a:extLst>
          </p:cNvPr>
          <p:cNvSpPr txBox="1"/>
          <p:nvPr/>
        </p:nvSpPr>
        <p:spPr>
          <a:xfrm>
            <a:off x="7111090" y="5841356"/>
            <a:ext cx="4574574" cy="684803"/>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TI</a:t>
            </a:r>
            <a:r>
              <a:rPr lang="zh-CN" altLang="en-US" kern="100" dirty="0">
                <a:latin typeface="Times New Roman" panose="02020603050405020304" pitchFamily="18" charset="0"/>
              </a:rPr>
              <a:t> </a:t>
            </a:r>
            <a:r>
              <a:rPr lang="en-US" altLang="zh-CN" kern="100" dirty="0">
                <a:latin typeface="Times New Roman" panose="02020603050405020304" pitchFamily="18" charset="0"/>
              </a:rPr>
              <a:t>AWR-1843</a:t>
            </a:r>
            <a:r>
              <a:rPr lang="zh-CN" altLang="en-US" kern="100" dirty="0">
                <a:latin typeface="Times New Roman" panose="02020603050405020304" pitchFamily="18" charset="0"/>
              </a:rPr>
              <a:t> </a:t>
            </a:r>
            <a:r>
              <a:rPr lang="en-US" altLang="zh-CN" kern="100" dirty="0">
                <a:latin typeface="Times New Roman" panose="02020603050405020304" pitchFamily="18" charset="0"/>
              </a:rPr>
              <a:t>@77GHz</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a:p>
            <a:pPr algn="ctr">
              <a:spcBef>
                <a:spcPts val="250"/>
              </a:spcBef>
            </a:pP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3.8GHz</a:t>
            </a:r>
            <a:r>
              <a:rPr lang="zh-CN" altLang="en-US" kern="100" dirty="0">
                <a:latin typeface="Times New Roman" panose="02020603050405020304" pitchFamily="18" charset="0"/>
              </a:rPr>
              <a:t> </a:t>
            </a:r>
            <a:r>
              <a:rPr lang="en-US" altLang="zh-CN" kern="100" dirty="0">
                <a:latin typeface="Times New Roman" panose="02020603050405020304" pitchFamily="18" charset="0"/>
              </a:rPr>
              <a:t>bandwidth</a:t>
            </a:r>
          </a:p>
        </p:txBody>
      </p:sp>
      <p:sp>
        <p:nvSpPr>
          <p:cNvPr id="11" name="文本框 14">
            <a:extLst>
              <a:ext uri="{FF2B5EF4-FFF2-40B4-BE49-F238E27FC236}">
                <a16:creationId xmlns:a16="http://schemas.microsoft.com/office/drawing/2014/main" id="{E0D5948F-0B0D-17B9-E91E-8DFE5B2BBE44}"/>
              </a:ext>
            </a:extLst>
          </p:cNvPr>
          <p:cNvSpPr txBox="1"/>
          <p:nvPr/>
        </p:nvSpPr>
        <p:spPr>
          <a:xfrm>
            <a:off x="1507586" y="5974417"/>
            <a:ext cx="4574574" cy="369332"/>
          </a:xfrm>
          <a:prstGeom prst="rect">
            <a:avLst/>
          </a:prstGeom>
          <a:noFill/>
        </p:spPr>
        <p:txBody>
          <a:bodyPr wrap="square">
            <a:spAutoFit/>
          </a:bodyPr>
          <a:lstStyle/>
          <a:p>
            <a:pPr algn="ctr">
              <a:spcBef>
                <a:spcPts val="250"/>
              </a:spcBef>
            </a:pPr>
            <a:r>
              <a:rPr lang="en-CN"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Collection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scenarios</a:t>
            </a:r>
          </a:p>
        </p:txBody>
      </p:sp>
      <p:sp>
        <p:nvSpPr>
          <p:cNvPr id="48" name="Rounded Rectangle 47">
            <a:extLst>
              <a:ext uri="{FF2B5EF4-FFF2-40B4-BE49-F238E27FC236}">
                <a16:creationId xmlns:a16="http://schemas.microsoft.com/office/drawing/2014/main" id="{8A519522-1399-620A-035E-9DE2A2091235}"/>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49" name="矩形 22">
            <a:extLst>
              <a:ext uri="{FF2B5EF4-FFF2-40B4-BE49-F238E27FC236}">
                <a16:creationId xmlns:a16="http://schemas.microsoft.com/office/drawing/2014/main" id="{1B22B61B-41EA-45ED-9B2D-2FE3A1C8A4BF}"/>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3">
            <a:extLst>
              <a:ext uri="{FF2B5EF4-FFF2-40B4-BE49-F238E27FC236}">
                <a16:creationId xmlns:a16="http://schemas.microsoft.com/office/drawing/2014/main" id="{2054A0AA-573C-D4A2-2040-7C694FF2942A}"/>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ounded Rectangle 50">
            <a:extLst>
              <a:ext uri="{FF2B5EF4-FFF2-40B4-BE49-F238E27FC236}">
                <a16:creationId xmlns:a16="http://schemas.microsoft.com/office/drawing/2014/main" id="{5C3DB0AE-B29B-54AA-2B7A-E509A7114367}"/>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A</a:t>
            </a:r>
          </a:p>
        </p:txBody>
      </p:sp>
      <p:grpSp>
        <p:nvGrpSpPr>
          <p:cNvPr id="52" name="Group 51">
            <a:extLst>
              <a:ext uri="{FF2B5EF4-FFF2-40B4-BE49-F238E27FC236}">
                <a16:creationId xmlns:a16="http://schemas.microsoft.com/office/drawing/2014/main" id="{41C60818-0243-23EB-4E2B-6062340143EC}"/>
              </a:ext>
            </a:extLst>
          </p:cNvPr>
          <p:cNvGrpSpPr/>
          <p:nvPr/>
        </p:nvGrpSpPr>
        <p:grpSpPr>
          <a:xfrm>
            <a:off x="323228" y="567935"/>
            <a:ext cx="1107142" cy="107163"/>
            <a:chOff x="633628" y="673946"/>
            <a:chExt cx="1107142" cy="107163"/>
          </a:xfrm>
        </p:grpSpPr>
        <p:sp>
          <p:nvSpPr>
            <p:cNvPr id="53" name="Oval 52">
              <a:extLst>
                <a:ext uri="{FF2B5EF4-FFF2-40B4-BE49-F238E27FC236}">
                  <a16:creationId xmlns:a16="http://schemas.microsoft.com/office/drawing/2014/main" id="{E8977188-6FC8-0D8B-BC7A-07218D7253D0}"/>
                </a:ext>
              </a:extLst>
            </p:cNvPr>
            <p:cNvSpPr/>
            <p:nvPr/>
          </p:nvSpPr>
          <p:spPr>
            <a:xfrm>
              <a:off x="633628" y="67394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54" name="Oval 53">
              <a:extLst>
                <a:ext uri="{FF2B5EF4-FFF2-40B4-BE49-F238E27FC236}">
                  <a16:creationId xmlns:a16="http://schemas.microsoft.com/office/drawing/2014/main" id="{19A2E86A-EC07-8691-4681-895A610ED16D}"/>
                </a:ext>
              </a:extLst>
            </p:cNvPr>
            <p:cNvSpPr/>
            <p:nvPr/>
          </p:nvSpPr>
          <p:spPr>
            <a:xfrm>
              <a:off x="899599" y="67847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Oval 54">
              <a:extLst>
                <a:ext uri="{FF2B5EF4-FFF2-40B4-BE49-F238E27FC236}">
                  <a16:creationId xmlns:a16="http://schemas.microsoft.com/office/drawing/2014/main" id="{EE7218D7-0D27-2F2B-95BE-501ABEB73BB1}"/>
                </a:ext>
              </a:extLst>
            </p:cNvPr>
            <p:cNvSpPr/>
            <p:nvPr/>
          </p:nvSpPr>
          <p:spPr>
            <a:xfrm>
              <a:off x="1141805" y="67894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56" name="Oval 55">
              <a:extLst>
                <a:ext uri="{FF2B5EF4-FFF2-40B4-BE49-F238E27FC236}">
                  <a16:creationId xmlns:a16="http://schemas.microsoft.com/office/drawing/2014/main" id="{ED3EEB54-5BC6-67A6-1D69-52C323099F1D}"/>
                </a:ext>
              </a:extLst>
            </p:cNvPr>
            <p:cNvSpPr/>
            <p:nvPr/>
          </p:nvSpPr>
          <p:spPr>
            <a:xfrm>
              <a:off x="1400427" y="67847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Oval 56">
              <a:extLst>
                <a:ext uri="{FF2B5EF4-FFF2-40B4-BE49-F238E27FC236}">
                  <a16:creationId xmlns:a16="http://schemas.microsoft.com/office/drawing/2014/main" id="{4FB2A1C0-80BE-8C83-F7DC-4B3360F2789C}"/>
                </a:ext>
              </a:extLst>
            </p:cNvPr>
            <p:cNvSpPr/>
            <p:nvPr/>
          </p:nvSpPr>
          <p:spPr>
            <a:xfrm>
              <a:off x="1638604" y="677098"/>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288379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2F73A-DD8E-F693-428E-6CE126089977}"/>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0FC68A4-FD3A-959D-B029-348FBF25DFA9}"/>
              </a:ext>
            </a:extLst>
          </p:cNvPr>
          <p:cNvSpPr>
            <a:spLocks noGrp="1"/>
          </p:cNvSpPr>
          <p:nvPr>
            <p:ph type="dt" sz="half" idx="10"/>
          </p:nvPr>
        </p:nvSpPr>
        <p:spPr>
          <a:xfrm>
            <a:off x="838200" y="6439535"/>
            <a:ext cx="2743200" cy="365125"/>
          </a:xfrm>
        </p:spPr>
        <p:txBody>
          <a:bodyPr/>
          <a:lstStyle/>
          <a:p>
            <a:fld id="{307E676E-3E5A-AE49-9CDB-B16B0F8A025C}"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CE9EFE6D-166D-0CF4-1317-E1A0DBCA4F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D166A22-5088-BBA7-9076-8F47FB51BC4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11</a:t>
            </a:fld>
            <a:endParaRPr lang="zh-CN" altLang="en-US"/>
          </a:p>
        </p:txBody>
      </p:sp>
      <p:sp>
        <p:nvSpPr>
          <p:cNvPr id="13" name="Rectangle 6">
            <a:extLst>
              <a:ext uri="{FF2B5EF4-FFF2-40B4-BE49-F238E27FC236}">
                <a16:creationId xmlns:a16="http://schemas.microsoft.com/office/drawing/2014/main" id="{52053541-510A-BDB6-45FD-F55BD232AF8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985C82-91A9-64A0-DDF0-8D3939C4374F}"/>
              </a:ext>
            </a:extLst>
          </p:cNvPr>
          <p:cNvPicPr>
            <a:picLocks noChangeAspect="1"/>
          </p:cNvPicPr>
          <p:nvPr/>
        </p:nvPicPr>
        <p:blipFill>
          <a:blip r:embed="rId3"/>
          <a:srcRect/>
          <a:stretch/>
        </p:blipFill>
        <p:spPr>
          <a:xfrm>
            <a:off x="1398734" y="1000112"/>
            <a:ext cx="9712152" cy="5463086"/>
          </a:xfrm>
          <a:prstGeom prst="rect">
            <a:avLst/>
          </a:prstGeom>
        </p:spPr>
      </p:pic>
      <p:sp>
        <p:nvSpPr>
          <p:cNvPr id="3" name="Rounded Rectangle 2">
            <a:extLst>
              <a:ext uri="{FF2B5EF4-FFF2-40B4-BE49-F238E27FC236}">
                <a16:creationId xmlns:a16="http://schemas.microsoft.com/office/drawing/2014/main" id="{D8224924-2B48-F46E-D159-85D6988F3D43}"/>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Overview</a:t>
            </a:r>
            <a:endParaRPr lang="en-US" sz="2800" b="1" dirty="0">
              <a:solidFill>
                <a:srgbClr val="000000"/>
              </a:solidFill>
              <a:effectLst/>
              <a:latin typeface="Times New Roman" panose="02020603050405020304" pitchFamily="18" charset="0"/>
            </a:endParaRPr>
          </a:p>
        </p:txBody>
      </p:sp>
      <p:sp>
        <p:nvSpPr>
          <p:cNvPr id="7" name="矩形 22">
            <a:extLst>
              <a:ext uri="{FF2B5EF4-FFF2-40B4-BE49-F238E27FC236}">
                <a16:creationId xmlns:a16="http://schemas.microsoft.com/office/drawing/2014/main" id="{FEF8B8FC-81F2-C5F0-3572-C80E8C9069DD}"/>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3">
            <a:extLst>
              <a:ext uri="{FF2B5EF4-FFF2-40B4-BE49-F238E27FC236}">
                <a16:creationId xmlns:a16="http://schemas.microsoft.com/office/drawing/2014/main" id="{053E67C4-76C3-BA72-943D-0B1E1A026BCB}"/>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ed Rectangle 10">
            <a:extLst>
              <a:ext uri="{FF2B5EF4-FFF2-40B4-BE49-F238E27FC236}">
                <a16:creationId xmlns:a16="http://schemas.microsoft.com/office/drawing/2014/main" id="{AD044A4D-0531-5293-25C7-187514A83229}"/>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A</a:t>
            </a:r>
          </a:p>
        </p:txBody>
      </p:sp>
      <p:grpSp>
        <p:nvGrpSpPr>
          <p:cNvPr id="12" name="Group 11">
            <a:extLst>
              <a:ext uri="{FF2B5EF4-FFF2-40B4-BE49-F238E27FC236}">
                <a16:creationId xmlns:a16="http://schemas.microsoft.com/office/drawing/2014/main" id="{7FC86FC5-73CD-623F-7BB0-F52F2515BEB8}"/>
              </a:ext>
            </a:extLst>
          </p:cNvPr>
          <p:cNvGrpSpPr/>
          <p:nvPr/>
        </p:nvGrpSpPr>
        <p:grpSpPr>
          <a:xfrm>
            <a:off x="323228" y="567935"/>
            <a:ext cx="1107142" cy="107163"/>
            <a:chOff x="633628" y="673946"/>
            <a:chExt cx="1107142" cy="107163"/>
          </a:xfrm>
        </p:grpSpPr>
        <p:sp>
          <p:nvSpPr>
            <p:cNvPr id="17" name="Oval 16">
              <a:extLst>
                <a:ext uri="{FF2B5EF4-FFF2-40B4-BE49-F238E27FC236}">
                  <a16:creationId xmlns:a16="http://schemas.microsoft.com/office/drawing/2014/main" id="{DE16E2E2-B9CF-9B12-4C43-71D3C7E53364}"/>
                </a:ext>
              </a:extLst>
            </p:cNvPr>
            <p:cNvSpPr/>
            <p:nvPr/>
          </p:nvSpPr>
          <p:spPr>
            <a:xfrm>
              <a:off x="633628" y="67394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Oval 17">
              <a:extLst>
                <a:ext uri="{FF2B5EF4-FFF2-40B4-BE49-F238E27FC236}">
                  <a16:creationId xmlns:a16="http://schemas.microsoft.com/office/drawing/2014/main" id="{913AA4BC-4AF1-8096-C873-0811F46FD834}"/>
                </a:ext>
              </a:extLst>
            </p:cNvPr>
            <p:cNvSpPr/>
            <p:nvPr/>
          </p:nvSpPr>
          <p:spPr>
            <a:xfrm>
              <a:off x="899599" y="67847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Oval 18">
              <a:extLst>
                <a:ext uri="{FF2B5EF4-FFF2-40B4-BE49-F238E27FC236}">
                  <a16:creationId xmlns:a16="http://schemas.microsoft.com/office/drawing/2014/main" id="{64A69AC2-4622-321B-64BF-2249762C3740}"/>
                </a:ext>
              </a:extLst>
            </p:cNvPr>
            <p:cNvSpPr/>
            <p:nvPr/>
          </p:nvSpPr>
          <p:spPr>
            <a:xfrm>
              <a:off x="1141805" y="678943"/>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2" name="Oval 21">
              <a:extLst>
                <a:ext uri="{FF2B5EF4-FFF2-40B4-BE49-F238E27FC236}">
                  <a16:creationId xmlns:a16="http://schemas.microsoft.com/office/drawing/2014/main" id="{A5BE4902-B56E-6152-FCE7-23D59B135B33}"/>
                </a:ext>
              </a:extLst>
            </p:cNvPr>
            <p:cNvSpPr/>
            <p:nvPr/>
          </p:nvSpPr>
          <p:spPr>
            <a:xfrm>
              <a:off x="1400427" y="67847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Oval 22">
              <a:extLst>
                <a:ext uri="{FF2B5EF4-FFF2-40B4-BE49-F238E27FC236}">
                  <a16:creationId xmlns:a16="http://schemas.microsoft.com/office/drawing/2014/main" id="{14522FDF-C113-4201-A109-1A5DEDA056BF}"/>
                </a:ext>
              </a:extLst>
            </p:cNvPr>
            <p:cNvSpPr/>
            <p:nvPr/>
          </p:nvSpPr>
          <p:spPr>
            <a:xfrm>
              <a:off x="1638604" y="677098"/>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3334450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1046B-D2D7-1E9B-BF2D-EEBCA06DD2C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93CF8F5-84A0-EB48-548D-B264CDBFEDC8}"/>
              </a:ext>
            </a:extLst>
          </p:cNvPr>
          <p:cNvSpPr>
            <a:spLocks noGrp="1"/>
          </p:cNvSpPr>
          <p:nvPr>
            <p:ph type="dt" sz="half" idx="10"/>
          </p:nvPr>
        </p:nvSpPr>
        <p:spPr>
          <a:xfrm>
            <a:off x="838200" y="6439535"/>
            <a:ext cx="2743200" cy="365125"/>
          </a:xfrm>
        </p:spPr>
        <p:txBody>
          <a:bodyPr/>
          <a:lstStyle/>
          <a:p>
            <a:fld id="{E8F9DBF1-068B-9E41-9458-C3C8E0C8C2F7}"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B5FD876E-111E-C6BC-A1C1-528389176BD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27D2ECF-1B6D-9431-AD76-58BE59466C1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12</a:t>
            </a:fld>
            <a:endParaRPr lang="zh-CN" altLang="en-US"/>
          </a:p>
        </p:txBody>
      </p:sp>
      <p:sp>
        <p:nvSpPr>
          <p:cNvPr id="13" name="Rectangle 6">
            <a:extLst>
              <a:ext uri="{FF2B5EF4-FFF2-40B4-BE49-F238E27FC236}">
                <a16:creationId xmlns:a16="http://schemas.microsoft.com/office/drawing/2014/main" id="{864C25D5-21A9-BBD3-8769-1AFAC5A9D8B3}"/>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9E33C5DF-28F5-5D0B-CE42-E374C74F8351}"/>
              </a:ext>
            </a:extLst>
          </p:cNvPr>
          <p:cNvSpPr/>
          <p:nvPr/>
        </p:nvSpPr>
        <p:spPr>
          <a:xfrm>
            <a:off x="3581400" y="-1879142"/>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sp>
        <p:nvSpPr>
          <p:cNvPr id="11" name="TextBox 10">
            <a:extLst>
              <a:ext uri="{FF2B5EF4-FFF2-40B4-BE49-F238E27FC236}">
                <a16:creationId xmlns:a16="http://schemas.microsoft.com/office/drawing/2014/main" id="{04F8C8C9-CB52-1571-64A3-E76893AA0852}"/>
              </a:ext>
            </a:extLst>
          </p:cNvPr>
          <p:cNvSpPr txBox="1"/>
          <p:nvPr/>
        </p:nvSpPr>
        <p:spPr>
          <a:xfrm>
            <a:off x="70619" y="784283"/>
            <a:ext cx="6680113"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Advantages of CFT: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Suitable for the highly discontinuous objective space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 could </a:t>
            </a:r>
            <a:r>
              <a:rPr lang="en-US" altLang="zh-CN" dirty="0">
                <a:solidFill>
                  <a:srgbClr val="FF0000"/>
                </a:solidFill>
                <a:latin typeface="Times New Roman Bold" panose="02020603050405020304" charset="0"/>
                <a:cs typeface="Times New Roman Bold" panose="02020603050405020304" charset="0"/>
                <a:sym typeface="+mn-ea"/>
              </a:rPr>
              <a:t>break local minima by restricting the search space</a:t>
            </a:r>
            <a:r>
              <a:rPr lang="en-US" altLang="zh-CN" dirty="0">
                <a:latin typeface="Times New Roman Bold" panose="02020603050405020304" charset="0"/>
                <a:cs typeface="Times New Roman Bold" panose="02020603050405020304" charset="0"/>
                <a:sym typeface="+mn-ea"/>
              </a:rPr>
              <a:t>.</a:t>
            </a:r>
          </a:p>
        </p:txBody>
      </p:sp>
      <p:pic>
        <p:nvPicPr>
          <p:cNvPr id="12" name="Picture 11">
            <a:extLst>
              <a:ext uri="{FF2B5EF4-FFF2-40B4-BE49-F238E27FC236}">
                <a16:creationId xmlns:a16="http://schemas.microsoft.com/office/drawing/2014/main" id="{13743623-E0FD-E1FD-A18B-0D6C87A677BD}"/>
              </a:ext>
            </a:extLst>
          </p:cNvPr>
          <p:cNvPicPr>
            <a:picLocks noChangeAspect="1"/>
          </p:cNvPicPr>
          <p:nvPr/>
        </p:nvPicPr>
        <p:blipFill>
          <a:blip r:embed="rId3"/>
          <a:stretch>
            <a:fillRect/>
          </a:stretch>
        </p:blipFill>
        <p:spPr>
          <a:xfrm>
            <a:off x="7111875" y="1127139"/>
            <a:ext cx="4822473" cy="4603721"/>
          </a:xfrm>
          <a:prstGeom prst="rect">
            <a:avLst/>
          </a:prstGeom>
        </p:spPr>
      </p:pic>
      <p:sp>
        <p:nvSpPr>
          <p:cNvPr id="17" name="文本框 24">
            <a:extLst>
              <a:ext uri="{FF2B5EF4-FFF2-40B4-BE49-F238E27FC236}">
                <a16:creationId xmlns:a16="http://schemas.microsoft.com/office/drawing/2014/main" id="{AF7386D1-E3B2-AAD2-2A97-6AF8C2CB3037}"/>
              </a:ext>
            </a:extLst>
          </p:cNvPr>
          <p:cNvSpPr txBox="1"/>
          <p:nvPr/>
        </p:nvSpPr>
        <p:spPr>
          <a:xfrm>
            <a:off x="7226172" y="5894968"/>
            <a:ext cx="4593878" cy="395749"/>
          </a:xfrm>
          <a:prstGeom prst="rect">
            <a:avLst/>
          </a:prstGeom>
          <a:noFill/>
        </p:spPr>
        <p:txBody>
          <a:bodyPr wrap="square" rtlCol="0">
            <a:spAutoFit/>
          </a:bodyPr>
          <a:lstStyle/>
          <a:p>
            <a:pPr algn="ctr">
              <a:lnSpc>
                <a:spcPct val="120000"/>
              </a:lnSpc>
            </a:pPr>
            <a:r>
              <a:rPr lang="en-US" altLang="zh-CN" dirty="0">
                <a:latin typeface="Times New Roman Bold" panose="02020603050405020304" charset="0"/>
                <a:cs typeface="Times New Roman Bold" panose="02020603050405020304" charset="0"/>
                <a:sym typeface="+mn-ea"/>
              </a:rPr>
              <a:t>Bold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search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region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spanning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grids</a:t>
            </a:r>
          </a:p>
        </p:txBody>
      </p:sp>
      <p:sp>
        <p:nvSpPr>
          <p:cNvPr id="22" name="TextBox 21">
            <a:extLst>
              <a:ext uri="{FF2B5EF4-FFF2-40B4-BE49-F238E27FC236}">
                <a16:creationId xmlns:a16="http://schemas.microsoft.com/office/drawing/2014/main" id="{BC5F1A34-2BBF-CAB4-3172-2B4B25492B29}"/>
              </a:ext>
            </a:extLst>
          </p:cNvPr>
          <p:cNvSpPr txBox="1"/>
          <p:nvPr/>
        </p:nvSpPr>
        <p:spPr>
          <a:xfrm>
            <a:off x="87251" y="5908176"/>
            <a:ext cx="6102626"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Assess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universal</a:t>
            </a:r>
            <a:r>
              <a:rPr lang="zh-CN" altLang="en-US" kern="100" dirty="0">
                <a:latin typeface="Times New Roman" panose="02020603050405020304" pitchFamily="18" charset="0"/>
              </a:rPr>
              <a:t> </a:t>
            </a:r>
            <a:r>
              <a:rPr lang="en-US" altLang="zh-CN" kern="100" dirty="0">
                <a:latin typeface="Times New Roman" panose="02020603050405020304" pitchFamily="18" charset="0"/>
              </a:rPr>
              <a:t>template</a:t>
            </a:r>
          </a:p>
        </p:txBody>
      </p:sp>
      <p:grpSp>
        <p:nvGrpSpPr>
          <p:cNvPr id="24" name="Group 23">
            <a:extLst>
              <a:ext uri="{FF2B5EF4-FFF2-40B4-BE49-F238E27FC236}">
                <a16:creationId xmlns:a16="http://schemas.microsoft.com/office/drawing/2014/main" id="{FFB7F8A2-57BF-ACF7-84B3-141CE3651641}"/>
              </a:ext>
            </a:extLst>
          </p:cNvPr>
          <p:cNvGrpSpPr/>
          <p:nvPr/>
        </p:nvGrpSpPr>
        <p:grpSpPr>
          <a:xfrm>
            <a:off x="587558" y="3119714"/>
            <a:ext cx="4830232" cy="2732082"/>
            <a:chOff x="583678" y="3024714"/>
            <a:chExt cx="4830232" cy="2732082"/>
          </a:xfrm>
        </p:grpSpPr>
        <p:pic>
          <p:nvPicPr>
            <p:cNvPr id="18" name="Picture 17">
              <a:extLst>
                <a:ext uri="{FF2B5EF4-FFF2-40B4-BE49-F238E27FC236}">
                  <a16:creationId xmlns:a16="http://schemas.microsoft.com/office/drawing/2014/main" id="{8A4C7127-F54E-800A-27C2-F50BCAEFD6A2}"/>
                </a:ext>
              </a:extLst>
            </p:cNvPr>
            <p:cNvPicPr>
              <a:picLocks noChangeAspect="1"/>
            </p:cNvPicPr>
            <p:nvPr/>
          </p:nvPicPr>
          <p:blipFill>
            <a:blip r:embed="rId4"/>
            <a:srcRect b="61065"/>
            <a:stretch/>
          </p:blipFill>
          <p:spPr>
            <a:xfrm>
              <a:off x="591437" y="3024714"/>
              <a:ext cx="4822473" cy="1286582"/>
            </a:xfrm>
            <a:prstGeom prst="rect">
              <a:avLst/>
            </a:prstGeom>
          </p:spPr>
        </p:pic>
        <p:pic>
          <p:nvPicPr>
            <p:cNvPr id="23" name="Picture 22">
              <a:extLst>
                <a:ext uri="{FF2B5EF4-FFF2-40B4-BE49-F238E27FC236}">
                  <a16:creationId xmlns:a16="http://schemas.microsoft.com/office/drawing/2014/main" id="{AE9DB316-9CEC-04B4-2C20-EAE00C204A09}"/>
                </a:ext>
              </a:extLst>
            </p:cNvPr>
            <p:cNvPicPr>
              <a:picLocks noChangeAspect="1"/>
            </p:cNvPicPr>
            <p:nvPr/>
          </p:nvPicPr>
          <p:blipFill>
            <a:blip r:embed="rId4"/>
            <a:srcRect t="52058" b="5908"/>
            <a:stretch/>
          </p:blipFill>
          <p:spPr>
            <a:xfrm>
              <a:off x="583678" y="4367830"/>
              <a:ext cx="4822473" cy="1388966"/>
            </a:xfrm>
            <a:prstGeom prst="rect">
              <a:avLst/>
            </a:prstGeom>
          </p:spPr>
        </p:pic>
      </p:grpSp>
      <p:sp>
        <p:nvSpPr>
          <p:cNvPr id="3" name="TextBox 2">
            <a:extLst>
              <a:ext uri="{FF2B5EF4-FFF2-40B4-BE49-F238E27FC236}">
                <a16:creationId xmlns:a16="http://schemas.microsoft.com/office/drawing/2014/main" id="{BA04ADC1-9C2A-1A47-D33F-6CC7FDFBD59D}"/>
              </a:ext>
            </a:extLst>
          </p:cNvPr>
          <p:cNvSpPr txBox="1"/>
          <p:nvPr/>
        </p:nvSpPr>
        <p:spPr>
          <a:xfrm>
            <a:off x="5197846" y="3498924"/>
            <a:ext cx="1576366" cy="369332"/>
          </a:xfrm>
          <a:prstGeom prst="rect">
            <a:avLst/>
          </a:prstGeom>
          <a:noFill/>
        </p:spPr>
        <p:txBody>
          <a:bodyPr wrap="square">
            <a:spAutoFit/>
          </a:bodyPr>
          <a:lstStyle/>
          <a:p>
            <a:pPr algn="ctr">
              <a:spcBef>
                <a:spcPts val="250"/>
              </a:spcBef>
            </a:pPr>
            <a:r>
              <a:rPr lang="en-CN" altLang="zh-CN" kern="100" dirty="0">
                <a:latin typeface="Times New Roman" panose="02020603050405020304" pitchFamily="18" charset="0"/>
              </a:rPr>
              <a:t>High</a:t>
            </a:r>
            <a:r>
              <a:rPr lang="zh-CN" altLang="en-US" kern="100" dirty="0">
                <a:latin typeface="Times New Roman" panose="02020603050405020304" pitchFamily="18" charset="0"/>
              </a:rPr>
              <a:t> </a:t>
            </a:r>
            <a:r>
              <a:rPr lang="en-US" altLang="zh-CN" kern="100" dirty="0">
                <a:latin typeface="Times New Roman" panose="02020603050405020304" pitchFamily="18" charset="0"/>
              </a:rPr>
              <a:t>SNR</a:t>
            </a:r>
          </a:p>
        </p:txBody>
      </p:sp>
      <p:sp>
        <p:nvSpPr>
          <p:cNvPr id="6" name="TextBox 5">
            <a:extLst>
              <a:ext uri="{FF2B5EF4-FFF2-40B4-BE49-F238E27FC236}">
                <a16:creationId xmlns:a16="http://schemas.microsoft.com/office/drawing/2014/main" id="{5D9C0E47-6586-9474-739B-4D57BF38DB32}"/>
              </a:ext>
            </a:extLst>
          </p:cNvPr>
          <p:cNvSpPr txBox="1"/>
          <p:nvPr/>
        </p:nvSpPr>
        <p:spPr>
          <a:xfrm>
            <a:off x="5213221" y="4816203"/>
            <a:ext cx="1576366"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Low</a:t>
            </a:r>
            <a:r>
              <a:rPr lang="zh-CN" altLang="en-US" kern="100" dirty="0">
                <a:latin typeface="Times New Roman" panose="02020603050405020304" pitchFamily="18" charset="0"/>
              </a:rPr>
              <a:t> </a:t>
            </a:r>
            <a:r>
              <a:rPr lang="en-US" altLang="zh-CN" kern="100" dirty="0">
                <a:latin typeface="Times New Roman" panose="02020603050405020304" pitchFamily="18" charset="0"/>
              </a:rPr>
              <a:t>SNR</a:t>
            </a:r>
          </a:p>
        </p:txBody>
      </p:sp>
      <p:sp>
        <p:nvSpPr>
          <p:cNvPr id="7" name="Rounded Rectangle 6">
            <a:extLst>
              <a:ext uri="{FF2B5EF4-FFF2-40B4-BE49-F238E27FC236}">
                <a16:creationId xmlns:a16="http://schemas.microsoft.com/office/drawing/2014/main" id="{A82E1281-42F3-E1F4-5204-129DF71ECAC2}"/>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CFT</a:t>
            </a:r>
            <a:endParaRPr lang="en-US" sz="2800" b="1" dirty="0">
              <a:solidFill>
                <a:srgbClr val="000000"/>
              </a:solidFill>
              <a:effectLst/>
              <a:latin typeface="Times New Roman" panose="02020603050405020304" pitchFamily="18" charset="0"/>
            </a:endParaRPr>
          </a:p>
        </p:txBody>
      </p:sp>
      <p:sp>
        <p:nvSpPr>
          <p:cNvPr id="8" name="矩形 22">
            <a:extLst>
              <a:ext uri="{FF2B5EF4-FFF2-40B4-BE49-F238E27FC236}">
                <a16:creationId xmlns:a16="http://schemas.microsoft.com/office/drawing/2014/main" id="{2A820F73-C636-41C0-87DA-EB7F706B9FE0}"/>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3">
            <a:extLst>
              <a:ext uri="{FF2B5EF4-FFF2-40B4-BE49-F238E27FC236}">
                <a16:creationId xmlns:a16="http://schemas.microsoft.com/office/drawing/2014/main" id="{4A9BAE1E-387D-A29A-4073-611D65B79DC9}"/>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ed Rectangle 24">
            <a:extLst>
              <a:ext uri="{FF2B5EF4-FFF2-40B4-BE49-F238E27FC236}">
                <a16:creationId xmlns:a16="http://schemas.microsoft.com/office/drawing/2014/main" id="{5A132720-80F5-55CF-85AD-822A40BFF47E}"/>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A</a:t>
            </a:r>
          </a:p>
        </p:txBody>
      </p:sp>
      <p:grpSp>
        <p:nvGrpSpPr>
          <p:cNvPr id="26" name="Group 25">
            <a:extLst>
              <a:ext uri="{FF2B5EF4-FFF2-40B4-BE49-F238E27FC236}">
                <a16:creationId xmlns:a16="http://schemas.microsoft.com/office/drawing/2014/main" id="{3CED77B0-6AC6-8114-1D7E-1C1F44051866}"/>
              </a:ext>
            </a:extLst>
          </p:cNvPr>
          <p:cNvGrpSpPr/>
          <p:nvPr/>
        </p:nvGrpSpPr>
        <p:grpSpPr>
          <a:xfrm>
            <a:off x="323228" y="567935"/>
            <a:ext cx="1107142" cy="107163"/>
            <a:chOff x="633628" y="673946"/>
            <a:chExt cx="1107142" cy="107163"/>
          </a:xfrm>
        </p:grpSpPr>
        <p:sp>
          <p:nvSpPr>
            <p:cNvPr id="27" name="Oval 26">
              <a:extLst>
                <a:ext uri="{FF2B5EF4-FFF2-40B4-BE49-F238E27FC236}">
                  <a16:creationId xmlns:a16="http://schemas.microsoft.com/office/drawing/2014/main" id="{5792D5D3-4264-11F7-E656-79E2300563B3}"/>
                </a:ext>
              </a:extLst>
            </p:cNvPr>
            <p:cNvSpPr/>
            <p:nvPr/>
          </p:nvSpPr>
          <p:spPr>
            <a:xfrm>
              <a:off x="633628" y="67394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8" name="Oval 27">
              <a:extLst>
                <a:ext uri="{FF2B5EF4-FFF2-40B4-BE49-F238E27FC236}">
                  <a16:creationId xmlns:a16="http://schemas.microsoft.com/office/drawing/2014/main" id="{CF0CBC04-3C52-5D03-161A-EDE3982A96F8}"/>
                </a:ext>
              </a:extLst>
            </p:cNvPr>
            <p:cNvSpPr/>
            <p:nvPr/>
          </p:nvSpPr>
          <p:spPr>
            <a:xfrm>
              <a:off x="899599" y="67847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B9C4332A-0BA1-DEC5-A80C-0C99B3F7AD01}"/>
                </a:ext>
              </a:extLst>
            </p:cNvPr>
            <p:cNvSpPr/>
            <p:nvPr/>
          </p:nvSpPr>
          <p:spPr>
            <a:xfrm>
              <a:off x="1141805" y="67894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0" name="Oval 29">
              <a:extLst>
                <a:ext uri="{FF2B5EF4-FFF2-40B4-BE49-F238E27FC236}">
                  <a16:creationId xmlns:a16="http://schemas.microsoft.com/office/drawing/2014/main" id="{223B5598-CDD2-8DDB-CB2F-28D5D50C90BA}"/>
                </a:ext>
              </a:extLst>
            </p:cNvPr>
            <p:cNvSpPr/>
            <p:nvPr/>
          </p:nvSpPr>
          <p:spPr>
            <a:xfrm>
              <a:off x="1400427" y="67847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Oval 30">
              <a:extLst>
                <a:ext uri="{FF2B5EF4-FFF2-40B4-BE49-F238E27FC236}">
                  <a16:creationId xmlns:a16="http://schemas.microsoft.com/office/drawing/2014/main" id="{66F4BD05-C56F-00C5-FBC5-CB974F4FD4E8}"/>
                </a:ext>
              </a:extLst>
            </p:cNvPr>
            <p:cNvSpPr/>
            <p:nvPr/>
          </p:nvSpPr>
          <p:spPr>
            <a:xfrm>
              <a:off x="1638604" y="677098"/>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170927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EE0E-49FF-8429-75CD-ACFE4A34870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0C005EE-E987-277A-48F4-17D03A9D43E4}"/>
              </a:ext>
            </a:extLst>
          </p:cNvPr>
          <p:cNvSpPr>
            <a:spLocks noGrp="1"/>
          </p:cNvSpPr>
          <p:nvPr>
            <p:ph type="dt" sz="half" idx="10"/>
          </p:nvPr>
        </p:nvSpPr>
        <p:spPr>
          <a:xfrm>
            <a:off x="838200" y="6439535"/>
            <a:ext cx="2743200" cy="365125"/>
          </a:xfrm>
        </p:spPr>
        <p:txBody>
          <a:bodyPr/>
          <a:lstStyle/>
          <a:p>
            <a:fld id="{356AD8B0-1DE0-494B-BBA5-E2D147CA9D53}"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E2A5CCA6-C3EC-12A1-E6E3-60D36DE11F6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F414837-49EE-556A-43C3-0B5EA3016A6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13</a:t>
            </a:fld>
            <a:endParaRPr lang="zh-CN" altLang="en-US"/>
          </a:p>
        </p:txBody>
      </p:sp>
      <p:sp>
        <p:nvSpPr>
          <p:cNvPr id="13" name="Rectangle 6">
            <a:extLst>
              <a:ext uri="{FF2B5EF4-FFF2-40B4-BE49-F238E27FC236}">
                <a16:creationId xmlns:a16="http://schemas.microsoft.com/office/drawing/2014/main" id="{B8B4A190-19B0-19C3-4B3B-58004B37FB0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A702F34-BEFE-441D-F082-2E92D96EFF74}"/>
              </a:ext>
            </a:extLst>
          </p:cNvPr>
          <p:cNvPicPr>
            <a:picLocks noChangeAspect="1"/>
          </p:cNvPicPr>
          <p:nvPr/>
        </p:nvPicPr>
        <p:blipFill>
          <a:blip r:embed="rId3"/>
          <a:stretch>
            <a:fillRect/>
          </a:stretch>
        </p:blipFill>
        <p:spPr>
          <a:xfrm>
            <a:off x="174137" y="925036"/>
            <a:ext cx="9067800" cy="3541343"/>
          </a:xfrm>
          <a:prstGeom prst="rect">
            <a:avLst/>
          </a:prstGeom>
        </p:spPr>
      </p:pic>
      <p:sp>
        <p:nvSpPr>
          <p:cNvPr id="8" name="TextBox 5">
            <a:extLst>
              <a:ext uri="{FF2B5EF4-FFF2-40B4-BE49-F238E27FC236}">
                <a16:creationId xmlns:a16="http://schemas.microsoft.com/office/drawing/2014/main" id="{8470803E-3AF9-24B4-6EFD-303FAAAE6DAF}"/>
              </a:ext>
            </a:extLst>
          </p:cNvPr>
          <p:cNvSpPr txBox="1"/>
          <p:nvPr/>
        </p:nvSpPr>
        <p:spPr>
          <a:xfrm>
            <a:off x="66619" y="4298508"/>
            <a:ext cx="11115626" cy="21200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CN" altLang="zh-CN" b="1" dirty="0">
                <a:latin typeface="Times New Roman Bold" panose="02020603050405020304" charset="0"/>
                <a:cs typeface="Times New Roman Bold" panose="02020603050405020304" charset="0"/>
                <a:sym typeface="+mn-ea"/>
              </a:rPr>
              <a:t>Remarks</a:t>
            </a:r>
            <a:r>
              <a:rPr lang="en-US" altLang="zh-CN" b="1"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Clustering-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accumulation-based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method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rely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on</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a</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good</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initial</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estimation</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but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FMCW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processing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could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only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provide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rough</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body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location</a:t>
            </a:r>
            <a:r>
              <a:rPr lang="en-US" altLang="zh-CN"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The </a:t>
            </a:r>
            <a:r>
              <a:rPr lang="en-US" altLang="zh-CN" dirty="0">
                <a:solidFill>
                  <a:srgbClr val="FF0000"/>
                </a:solidFill>
                <a:latin typeface="Times New Roman Bold" panose="02020603050405020304" charset="0"/>
                <a:cs typeface="Times New Roman Bold" panose="02020603050405020304" charset="0"/>
                <a:sym typeface="+mn-ea"/>
              </a:rPr>
              <a:t>body posture </a:t>
            </a:r>
            <a:r>
              <a:rPr lang="en-US" altLang="zh-CN" dirty="0">
                <a:latin typeface="Times New Roman Bold" panose="02020603050405020304" charset="0"/>
                <a:cs typeface="Times New Roman Bold" panose="02020603050405020304" charset="0"/>
                <a:sym typeface="+mn-ea"/>
              </a:rPr>
              <a:t>is subject to </a:t>
            </a:r>
            <a:r>
              <a:rPr lang="en-US" altLang="zh-CN" dirty="0">
                <a:solidFill>
                  <a:srgbClr val="FF0000"/>
                </a:solidFill>
                <a:latin typeface="Times New Roman Bold" panose="02020603050405020304" charset="0"/>
                <a:cs typeface="Times New Roman Bold" panose="02020603050405020304" charset="0"/>
                <a:sym typeface="+mn-ea"/>
              </a:rPr>
              <a:t>change</a:t>
            </a:r>
            <a:r>
              <a:rPr lang="en-US" altLang="zh-CN" dirty="0">
                <a:latin typeface="Times New Roman Bold" panose="02020603050405020304" charset="0"/>
                <a:cs typeface="Times New Roman Bold" panose="02020603050405020304" charset="0"/>
                <a:sym typeface="+mn-ea"/>
              </a:rPr>
              <a:t> during data collection, causing </a:t>
            </a:r>
            <a:r>
              <a:rPr lang="en-US" altLang="zh-CN" dirty="0">
                <a:solidFill>
                  <a:srgbClr val="FF0000"/>
                </a:solidFill>
                <a:latin typeface="Times New Roman Bold" panose="02020603050405020304" charset="0"/>
                <a:cs typeface="Times New Roman Bold" panose="02020603050405020304" charset="0"/>
                <a:sym typeface="+mn-ea"/>
              </a:rPr>
              <a:t>a deviation of CF point </a:t>
            </a:r>
            <a:r>
              <a:rPr lang="en-US" altLang="zh-CN" dirty="0">
                <a:latin typeface="Times New Roman Bold" panose="02020603050405020304" charset="0"/>
                <a:cs typeface="Times New Roman Bold" panose="02020603050405020304" charset="0"/>
                <a:sym typeface="+mn-ea"/>
              </a:rPr>
              <a:t>by several decimeters. CFT could </a:t>
            </a:r>
            <a:r>
              <a:rPr lang="en-US" altLang="zh-CN" dirty="0">
                <a:solidFill>
                  <a:srgbClr val="FF0000"/>
                </a:solidFill>
                <a:latin typeface="Times New Roman Bold" panose="02020603050405020304" charset="0"/>
                <a:cs typeface="Times New Roman Bold" panose="02020603050405020304" charset="0"/>
                <a:sym typeface="+mn-ea"/>
              </a:rPr>
              <a:t>track the CF point </a:t>
            </a:r>
            <a:r>
              <a:rPr lang="en-US" altLang="zh-CN" dirty="0">
                <a:latin typeface="Times New Roman Bold" panose="02020603050405020304" charset="0"/>
                <a:cs typeface="Times New Roman Bold" panose="02020603050405020304" charset="0"/>
                <a:sym typeface="+mn-ea"/>
              </a:rPr>
              <a:t>by reactivating the optimization if SNR is low.</a:t>
            </a:r>
          </a:p>
        </p:txBody>
      </p:sp>
      <p:pic>
        <p:nvPicPr>
          <p:cNvPr id="3" name="Picture 2">
            <a:extLst>
              <a:ext uri="{FF2B5EF4-FFF2-40B4-BE49-F238E27FC236}">
                <a16:creationId xmlns:a16="http://schemas.microsoft.com/office/drawing/2014/main" id="{70358C2F-D07E-A631-33D3-309C2F6EC1EA}"/>
              </a:ext>
            </a:extLst>
          </p:cNvPr>
          <p:cNvPicPr>
            <a:picLocks noChangeAspect="1"/>
          </p:cNvPicPr>
          <p:nvPr/>
        </p:nvPicPr>
        <p:blipFill>
          <a:blip r:embed="rId4"/>
          <a:srcRect r="48213" b="64061"/>
          <a:stretch/>
        </p:blipFill>
        <p:spPr>
          <a:xfrm>
            <a:off x="9655148" y="928215"/>
            <a:ext cx="2349478" cy="1592335"/>
          </a:xfrm>
          <a:prstGeom prst="rect">
            <a:avLst/>
          </a:prstGeom>
        </p:spPr>
      </p:pic>
      <p:pic>
        <p:nvPicPr>
          <p:cNvPr id="6" name="Picture 5">
            <a:extLst>
              <a:ext uri="{FF2B5EF4-FFF2-40B4-BE49-F238E27FC236}">
                <a16:creationId xmlns:a16="http://schemas.microsoft.com/office/drawing/2014/main" id="{556CBE25-A22A-DF64-CB4F-8454E72F3A9A}"/>
              </a:ext>
            </a:extLst>
          </p:cNvPr>
          <p:cNvPicPr>
            <a:picLocks noChangeAspect="1"/>
          </p:cNvPicPr>
          <p:nvPr/>
        </p:nvPicPr>
        <p:blipFill>
          <a:blip r:embed="rId4"/>
          <a:srcRect l="52488" r="-1115" b="64061"/>
          <a:stretch/>
        </p:blipFill>
        <p:spPr>
          <a:xfrm>
            <a:off x="9798489" y="2723612"/>
            <a:ext cx="2206137" cy="1592335"/>
          </a:xfrm>
          <a:prstGeom prst="rect">
            <a:avLst/>
          </a:prstGeom>
        </p:spPr>
      </p:pic>
      <p:sp>
        <p:nvSpPr>
          <p:cNvPr id="11" name="Rounded Rectangle 10">
            <a:extLst>
              <a:ext uri="{FF2B5EF4-FFF2-40B4-BE49-F238E27FC236}">
                <a16:creationId xmlns:a16="http://schemas.microsoft.com/office/drawing/2014/main" id="{B74E1424-2380-BA78-1240-07330A0E51BB}"/>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sp>
        <p:nvSpPr>
          <p:cNvPr id="12" name="矩形 22">
            <a:extLst>
              <a:ext uri="{FF2B5EF4-FFF2-40B4-BE49-F238E27FC236}">
                <a16:creationId xmlns:a16="http://schemas.microsoft.com/office/drawing/2014/main" id="{F175A22C-7B69-ECD3-AF13-FF1051551ED4}"/>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3">
            <a:extLst>
              <a:ext uri="{FF2B5EF4-FFF2-40B4-BE49-F238E27FC236}">
                <a16:creationId xmlns:a16="http://schemas.microsoft.com/office/drawing/2014/main" id="{6278B058-20FB-1514-E47B-8BD179F26691}"/>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ed Rectangle 17">
            <a:extLst>
              <a:ext uri="{FF2B5EF4-FFF2-40B4-BE49-F238E27FC236}">
                <a16:creationId xmlns:a16="http://schemas.microsoft.com/office/drawing/2014/main" id="{48B9F238-322A-C4D8-1DDF-FFF7E01057C6}"/>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A</a:t>
            </a:r>
          </a:p>
        </p:txBody>
      </p:sp>
      <p:grpSp>
        <p:nvGrpSpPr>
          <p:cNvPr id="19" name="Group 18">
            <a:extLst>
              <a:ext uri="{FF2B5EF4-FFF2-40B4-BE49-F238E27FC236}">
                <a16:creationId xmlns:a16="http://schemas.microsoft.com/office/drawing/2014/main" id="{C1D57ADF-BD15-3F36-7381-B0992BDE7CD2}"/>
              </a:ext>
            </a:extLst>
          </p:cNvPr>
          <p:cNvGrpSpPr/>
          <p:nvPr/>
        </p:nvGrpSpPr>
        <p:grpSpPr>
          <a:xfrm>
            <a:off x="323228" y="567935"/>
            <a:ext cx="1107142" cy="107163"/>
            <a:chOff x="633628" y="673946"/>
            <a:chExt cx="1107142" cy="107163"/>
          </a:xfrm>
        </p:grpSpPr>
        <p:sp>
          <p:nvSpPr>
            <p:cNvPr id="22" name="Oval 21">
              <a:extLst>
                <a:ext uri="{FF2B5EF4-FFF2-40B4-BE49-F238E27FC236}">
                  <a16:creationId xmlns:a16="http://schemas.microsoft.com/office/drawing/2014/main" id="{73ADF7EF-91CC-97D2-A298-4793732E2DFC}"/>
                </a:ext>
              </a:extLst>
            </p:cNvPr>
            <p:cNvSpPr/>
            <p:nvPr/>
          </p:nvSpPr>
          <p:spPr>
            <a:xfrm>
              <a:off x="633628" y="67394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3" name="Oval 22">
              <a:extLst>
                <a:ext uri="{FF2B5EF4-FFF2-40B4-BE49-F238E27FC236}">
                  <a16:creationId xmlns:a16="http://schemas.microsoft.com/office/drawing/2014/main" id="{70FA215A-9990-7137-41A1-91134DE8E58D}"/>
                </a:ext>
              </a:extLst>
            </p:cNvPr>
            <p:cNvSpPr/>
            <p:nvPr/>
          </p:nvSpPr>
          <p:spPr>
            <a:xfrm>
              <a:off x="899599" y="67847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Oval 23">
              <a:extLst>
                <a:ext uri="{FF2B5EF4-FFF2-40B4-BE49-F238E27FC236}">
                  <a16:creationId xmlns:a16="http://schemas.microsoft.com/office/drawing/2014/main" id="{4F760896-C256-AD56-F2B3-7BECC5F77B8B}"/>
                </a:ext>
              </a:extLst>
            </p:cNvPr>
            <p:cNvSpPr/>
            <p:nvPr/>
          </p:nvSpPr>
          <p:spPr>
            <a:xfrm>
              <a:off x="1141805" y="67894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5" name="Oval 24">
              <a:extLst>
                <a:ext uri="{FF2B5EF4-FFF2-40B4-BE49-F238E27FC236}">
                  <a16:creationId xmlns:a16="http://schemas.microsoft.com/office/drawing/2014/main" id="{5C2B8953-07E2-5429-0012-D1A846FAACA0}"/>
                </a:ext>
              </a:extLst>
            </p:cNvPr>
            <p:cNvSpPr/>
            <p:nvPr/>
          </p:nvSpPr>
          <p:spPr>
            <a:xfrm>
              <a:off x="1400427" y="67847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Oval 25">
              <a:extLst>
                <a:ext uri="{FF2B5EF4-FFF2-40B4-BE49-F238E27FC236}">
                  <a16:creationId xmlns:a16="http://schemas.microsoft.com/office/drawing/2014/main" id="{1FD3487E-7BEF-3F69-59C5-D18E11B99D42}"/>
                </a:ext>
              </a:extLst>
            </p:cNvPr>
            <p:cNvSpPr/>
            <p:nvPr/>
          </p:nvSpPr>
          <p:spPr>
            <a:xfrm>
              <a:off x="1638604" y="677098"/>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2931181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0E58B-961F-3F28-9312-BEF2111B158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326C214-A041-A8C2-E419-7B31C2DDF136}"/>
              </a:ext>
            </a:extLst>
          </p:cNvPr>
          <p:cNvSpPr>
            <a:spLocks noGrp="1"/>
          </p:cNvSpPr>
          <p:nvPr>
            <p:ph type="dt" sz="half" idx="10"/>
          </p:nvPr>
        </p:nvSpPr>
        <p:spPr>
          <a:xfrm>
            <a:off x="838200" y="6439535"/>
            <a:ext cx="2743200" cy="365125"/>
          </a:xfrm>
        </p:spPr>
        <p:txBody>
          <a:bodyPr/>
          <a:lstStyle/>
          <a:p>
            <a:fld id="{29565A3D-E38F-0A43-A771-F14EFFBCD21D}"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824D7168-3F17-CF7F-DED4-CFB013113A4F}"/>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310ED5F-80D3-CD92-A248-9A811BAFF28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14</a:t>
            </a:fld>
            <a:endParaRPr lang="zh-CN" altLang="en-US"/>
          </a:p>
        </p:txBody>
      </p:sp>
      <p:pic>
        <p:nvPicPr>
          <p:cNvPr id="12" name="Picture 6">
            <a:extLst>
              <a:ext uri="{FF2B5EF4-FFF2-40B4-BE49-F238E27FC236}">
                <a16:creationId xmlns:a16="http://schemas.microsoft.com/office/drawing/2014/main" id="{5874D492-0ABE-974C-A4D2-D4D1BD63F2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E2233EB0-8D98-73AA-D714-F9EE2170262B}"/>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7D009871-A03E-A5DB-1541-EEB284358A37}"/>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5" name="Picture 4">
            <a:extLst>
              <a:ext uri="{FF2B5EF4-FFF2-40B4-BE49-F238E27FC236}">
                <a16:creationId xmlns:a16="http://schemas.microsoft.com/office/drawing/2014/main" id="{5AFCE81E-A881-5BA4-B3FE-639669F340BF}"/>
              </a:ext>
            </a:extLst>
          </p:cNvPr>
          <p:cNvPicPr>
            <a:picLocks noChangeAspect="1"/>
          </p:cNvPicPr>
          <p:nvPr/>
        </p:nvPicPr>
        <p:blipFill>
          <a:blip r:embed="rId4"/>
          <a:stretch>
            <a:fillRect/>
          </a:stretch>
        </p:blipFill>
        <p:spPr>
          <a:xfrm>
            <a:off x="2369208" y="1648610"/>
            <a:ext cx="7453584" cy="4823285"/>
          </a:xfrm>
          <a:prstGeom prst="rect">
            <a:avLst/>
          </a:prstGeom>
        </p:spPr>
      </p:pic>
      <p:sp>
        <p:nvSpPr>
          <p:cNvPr id="6" name="文本框 14">
            <a:extLst>
              <a:ext uri="{FF2B5EF4-FFF2-40B4-BE49-F238E27FC236}">
                <a16:creationId xmlns:a16="http://schemas.microsoft.com/office/drawing/2014/main" id="{207E2033-52A5-6D89-3540-44D1A46FE59F}"/>
              </a:ext>
            </a:extLst>
          </p:cNvPr>
          <p:cNvSpPr txBox="1"/>
          <p:nvPr/>
        </p:nvSpPr>
        <p:spPr>
          <a:xfrm>
            <a:off x="5462766" y="4011435"/>
            <a:ext cx="1266467" cy="369332"/>
          </a:xfrm>
          <a:prstGeom prst="rect">
            <a:avLst/>
          </a:prstGeom>
          <a:noFill/>
        </p:spPr>
        <p:txBody>
          <a:bodyPr wrap="square">
            <a:spAutoFit/>
          </a:bodyPr>
          <a:lstStyle/>
          <a:p>
            <a:pPr algn="ctr">
              <a:spcBef>
                <a:spcPts val="250"/>
              </a:spcBef>
            </a:pPr>
            <a:r>
              <a:rPr lang="en-US" altLang="zh-CN" kern="100" dirty="0">
                <a:solidFill>
                  <a:srgbClr val="FF0000"/>
                </a:solidFill>
                <a:latin typeface="Times New Roman" panose="02020603050405020304" pitchFamily="18" charset="0"/>
              </a:rPr>
              <a:t>Study</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B</a:t>
            </a:r>
          </a:p>
        </p:txBody>
      </p:sp>
      <p:sp>
        <p:nvSpPr>
          <p:cNvPr id="7" name="Rounded Rectangle 6">
            <a:extLst>
              <a:ext uri="{FF2B5EF4-FFF2-40B4-BE49-F238E27FC236}">
                <a16:creationId xmlns:a16="http://schemas.microsoft.com/office/drawing/2014/main" id="{7D284079-19B1-9DF6-A545-F8252C651240}"/>
              </a:ext>
            </a:extLst>
          </p:cNvPr>
          <p:cNvSpPr/>
          <p:nvPr/>
        </p:nvSpPr>
        <p:spPr>
          <a:xfrm>
            <a:off x="5159407" y="4440737"/>
            <a:ext cx="1123753" cy="508885"/>
          </a:xfrm>
          <a:prstGeom prst="round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solidFill>
                <a:schemeClr val="tx1"/>
              </a:solidFill>
              <a:latin typeface="Times New Roman" panose="02020603050405020304" pitchFamily="18" charset="0"/>
              <a:cs typeface="Times New Roman" panose="02020603050405020304" pitchFamily="18" charset="0"/>
            </a:endParaRPr>
          </a:p>
        </p:txBody>
      </p:sp>
      <p:pic>
        <p:nvPicPr>
          <p:cNvPr id="8" name="Picture 4" descr="University of Liverpool Logo PNG Vector (EPS) Free Download">
            <a:extLst>
              <a:ext uri="{FF2B5EF4-FFF2-40B4-BE49-F238E27FC236}">
                <a16:creationId xmlns:a16="http://schemas.microsoft.com/office/drawing/2014/main" id="{C9985A7F-E1EC-7C5E-2C06-AAF90BE54F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7672" b="37822"/>
          <a:stretch/>
        </p:blipFill>
        <p:spPr bwMode="auto">
          <a:xfrm>
            <a:off x="9164229" y="48316"/>
            <a:ext cx="2906486" cy="71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3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F9054-B68D-F168-C259-BE37AD86FA4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3E9BB30C-2385-F5E4-9C02-FF11A97D6AEF}"/>
              </a:ext>
            </a:extLst>
          </p:cNvPr>
          <p:cNvSpPr>
            <a:spLocks noGrp="1"/>
          </p:cNvSpPr>
          <p:nvPr>
            <p:ph type="dt" sz="half" idx="10"/>
          </p:nvPr>
        </p:nvSpPr>
        <p:spPr>
          <a:xfrm>
            <a:off x="838200" y="6439535"/>
            <a:ext cx="2743200" cy="365125"/>
          </a:xfrm>
        </p:spPr>
        <p:txBody>
          <a:bodyPr/>
          <a:lstStyle/>
          <a:p>
            <a:fld id="{85432823-E1F6-6340-9D05-982945CCF188}"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2C48DB97-C890-9264-C356-95E0558050E3}"/>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F377A4D-59E7-FECE-09A7-28A7CE47B75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15</a:t>
            </a:fld>
            <a:endParaRPr lang="zh-CN" altLang="en-US"/>
          </a:p>
        </p:txBody>
      </p:sp>
      <p:sp>
        <p:nvSpPr>
          <p:cNvPr id="13" name="Rectangle 6">
            <a:extLst>
              <a:ext uri="{FF2B5EF4-FFF2-40B4-BE49-F238E27FC236}">
                <a16:creationId xmlns:a16="http://schemas.microsoft.com/office/drawing/2014/main" id="{4F8FE9AC-1E9B-CF18-A16D-9678C64CCE0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2025F680-CA2C-1FC0-3DDA-E5AB9B6EC67F}"/>
              </a:ext>
            </a:extLst>
          </p:cNvPr>
          <p:cNvSpPr/>
          <p:nvPr/>
        </p:nvSpPr>
        <p:spPr>
          <a:xfrm>
            <a:off x="3252229" y="-12678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sp>
        <p:nvSpPr>
          <p:cNvPr id="7" name="矩形 16">
            <a:extLst>
              <a:ext uri="{FF2B5EF4-FFF2-40B4-BE49-F238E27FC236}">
                <a16:creationId xmlns:a16="http://schemas.microsoft.com/office/drawing/2014/main" id="{5A7C5B6C-607D-5E7A-6444-A1BADD47B494}"/>
              </a:ext>
            </a:extLst>
          </p:cNvPr>
          <p:cNvSpPr/>
          <p:nvPr/>
        </p:nvSpPr>
        <p:spPr>
          <a:xfrm>
            <a:off x="0" y="615595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 Transactions on Mobile Computing, pp. 1–17, Oct. 2022.</a:t>
            </a:r>
          </a:p>
          <a:p>
            <a:r>
              <a:rPr lang="en-US" altLang="zh-CN" sz="1000" dirty="0">
                <a:solidFill>
                  <a:schemeClr val="tx1">
                    <a:lumMod val="50000"/>
                    <a:lumOff val="50000"/>
                  </a:schemeClr>
                </a:solidFill>
                <a:effectLst/>
                <a:latin typeface="Helvetica" pitchFamily="2" charset="0"/>
              </a:rPr>
              <a:t>[3]</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U. Ha, S. </a:t>
            </a:r>
            <a:r>
              <a:rPr lang="en-US" altLang="zh-CN" sz="1000" dirty="0" err="1">
                <a:solidFill>
                  <a:schemeClr val="tx1">
                    <a:lumMod val="50000"/>
                    <a:lumOff val="50000"/>
                  </a:schemeClr>
                </a:solidFill>
                <a:effectLst/>
                <a:latin typeface="Helvetica" pitchFamily="2" charset="0"/>
              </a:rPr>
              <a:t>Assana</a:t>
            </a:r>
            <a:r>
              <a:rPr lang="en-US" altLang="zh-CN" sz="1000" dirty="0">
                <a:solidFill>
                  <a:schemeClr val="tx1">
                    <a:lumMod val="50000"/>
                    <a:lumOff val="50000"/>
                  </a:schemeClr>
                </a:solidFill>
                <a:effectLst/>
                <a:latin typeface="Helvetica" pitchFamily="2" charset="0"/>
              </a:rPr>
              <a:t>, and F. </a:t>
            </a:r>
            <a:r>
              <a:rPr lang="en-US" altLang="zh-CN" sz="1000" dirty="0" err="1">
                <a:solidFill>
                  <a:schemeClr val="tx1">
                    <a:lumMod val="50000"/>
                    <a:lumOff val="50000"/>
                  </a:schemeClr>
                </a:solidFill>
                <a:effectLst/>
                <a:latin typeface="Helvetica" pitchFamily="2" charset="0"/>
              </a:rPr>
              <a:t>Adib</a:t>
            </a:r>
            <a:r>
              <a:rPr lang="en-US" altLang="zh-CN" sz="1000" dirty="0">
                <a:solidFill>
                  <a:schemeClr val="tx1">
                    <a:lumMod val="50000"/>
                    <a:lumOff val="50000"/>
                  </a:schemeClr>
                </a:solidFill>
                <a:effectLst/>
                <a:latin typeface="Helvetica" pitchFamily="2" charset="0"/>
              </a:rPr>
              <a:t>, “Contactless </a:t>
            </a:r>
            <a:r>
              <a:rPr lang="en-US" altLang="zh-CN" sz="1000" dirty="0" err="1">
                <a:solidFill>
                  <a:schemeClr val="tx1">
                    <a:lumMod val="50000"/>
                    <a:lumOff val="50000"/>
                  </a:schemeClr>
                </a:solidFill>
                <a:effectLst/>
                <a:latin typeface="Helvetica" pitchFamily="2" charset="0"/>
              </a:rPr>
              <a:t>seismocardiography</a:t>
            </a:r>
            <a:r>
              <a:rPr lang="en-US" altLang="zh-CN" sz="1000" dirty="0">
                <a:solidFill>
                  <a:schemeClr val="tx1">
                    <a:lumMod val="50000"/>
                    <a:lumOff val="50000"/>
                  </a:schemeClr>
                </a:solidFill>
                <a:effectLst/>
                <a:latin typeface="Helvetica" pitchFamily="2" charset="0"/>
              </a:rPr>
              <a:t> via deep learning radars,” in Proceedings of the 26th Annual International Conference on Mobile Computing and Networking (</a:t>
            </a:r>
            <a:r>
              <a:rPr lang="en-US" altLang="zh-CN" sz="1000" dirty="0" err="1">
                <a:solidFill>
                  <a:schemeClr val="tx1">
                    <a:lumMod val="50000"/>
                    <a:lumOff val="50000"/>
                  </a:schemeClr>
                </a:solidFill>
                <a:effectLst/>
                <a:latin typeface="Helvetica" pitchFamily="2" charset="0"/>
              </a:rPr>
              <a:t>MobiCom</a:t>
            </a:r>
            <a:r>
              <a:rPr lang="en-US" altLang="zh-CN" sz="1000" dirty="0">
                <a:solidFill>
                  <a:schemeClr val="tx1">
                    <a:lumMod val="50000"/>
                    <a:lumOff val="50000"/>
                  </a:schemeClr>
                </a:solidFill>
                <a:effectLst/>
                <a:latin typeface="Helvetica" pitchFamily="2" charset="0"/>
              </a:rPr>
              <a:t>), pp. 114, Apr. 2020.</a:t>
            </a:r>
            <a:endParaRPr lang="en" altLang="zh-CN" sz="1000" dirty="0">
              <a:solidFill>
                <a:schemeClr val="tx1">
                  <a:lumMod val="50000"/>
                  <a:lumOff val="50000"/>
                </a:schemeClr>
              </a:solidFill>
              <a:effectLst/>
              <a:latin typeface="Helvetica" pitchFamily="2" charset="0"/>
            </a:endParaRPr>
          </a:p>
        </p:txBody>
      </p:sp>
      <p:pic>
        <p:nvPicPr>
          <p:cNvPr id="8" name="Picture 7">
            <a:extLst>
              <a:ext uri="{FF2B5EF4-FFF2-40B4-BE49-F238E27FC236}">
                <a16:creationId xmlns:a16="http://schemas.microsoft.com/office/drawing/2014/main" id="{4FF8B972-12B2-D59C-F163-DADA8D58C1FA}"/>
              </a:ext>
            </a:extLst>
          </p:cNvPr>
          <p:cNvPicPr>
            <a:picLocks noChangeAspect="1"/>
          </p:cNvPicPr>
          <p:nvPr/>
        </p:nvPicPr>
        <p:blipFill rotWithShape="1">
          <a:blip r:embed="rId3"/>
          <a:srcRect b="9547"/>
          <a:stretch/>
        </p:blipFill>
        <p:spPr>
          <a:xfrm>
            <a:off x="1430664" y="1128986"/>
            <a:ext cx="9330672" cy="2379108"/>
          </a:xfrm>
          <a:prstGeom prst="rect">
            <a:avLst/>
          </a:prstGeom>
        </p:spPr>
      </p:pic>
      <p:pic>
        <p:nvPicPr>
          <p:cNvPr id="11" name="Picture 10">
            <a:extLst>
              <a:ext uri="{FF2B5EF4-FFF2-40B4-BE49-F238E27FC236}">
                <a16:creationId xmlns:a16="http://schemas.microsoft.com/office/drawing/2014/main" id="{616216B3-315F-76C3-F231-9592A085BA86}"/>
              </a:ext>
            </a:extLst>
          </p:cNvPr>
          <p:cNvPicPr>
            <a:picLocks noChangeAspect="1"/>
          </p:cNvPicPr>
          <p:nvPr/>
        </p:nvPicPr>
        <p:blipFill>
          <a:blip r:embed="rId4"/>
          <a:stretch>
            <a:fillRect/>
          </a:stretch>
        </p:blipFill>
        <p:spPr>
          <a:xfrm>
            <a:off x="1000855" y="3925145"/>
            <a:ext cx="4275417" cy="2066053"/>
          </a:xfrm>
          <a:prstGeom prst="rect">
            <a:avLst/>
          </a:prstGeom>
        </p:spPr>
      </p:pic>
      <p:sp>
        <p:nvSpPr>
          <p:cNvPr id="12" name="矩形 32">
            <a:extLst>
              <a:ext uri="{FF2B5EF4-FFF2-40B4-BE49-F238E27FC236}">
                <a16:creationId xmlns:a16="http://schemas.microsoft.com/office/drawing/2014/main" id="{D67CA0F3-8E7E-4443-DABB-08A56A7F430C}"/>
              </a:ext>
            </a:extLst>
          </p:cNvPr>
          <p:cNvSpPr/>
          <p:nvPr/>
        </p:nvSpPr>
        <p:spPr>
          <a:xfrm rot="16200000" flipH="1">
            <a:off x="6070772" y="-2413242"/>
            <a:ext cx="50456" cy="12192000"/>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FB85940E-0E29-7B1C-299C-EEFF2AE06B2C}"/>
              </a:ext>
            </a:extLst>
          </p:cNvPr>
          <p:cNvSpPr txBox="1"/>
          <p:nvPr/>
        </p:nvSpPr>
        <p:spPr>
          <a:xfrm>
            <a:off x="0" y="973832"/>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en-C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D270088-5E1F-449E-539C-6BBD9E298014}"/>
              </a:ext>
            </a:extLst>
          </p:cNvPr>
          <p:cNvSpPr txBox="1"/>
          <p:nvPr/>
        </p:nvSpPr>
        <p:spPr>
          <a:xfrm>
            <a:off x="48225" y="3801253"/>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en-CN"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D17646A4-01F8-4537-0F34-B3F6B24806E6}"/>
              </a:ext>
            </a:extLst>
          </p:cNvPr>
          <p:cNvPicPr>
            <a:picLocks noChangeAspect="1"/>
          </p:cNvPicPr>
          <p:nvPr/>
        </p:nvPicPr>
        <p:blipFill>
          <a:blip r:embed="rId5"/>
          <a:stretch>
            <a:fillRect/>
          </a:stretch>
        </p:blipFill>
        <p:spPr>
          <a:xfrm>
            <a:off x="5499847" y="4095995"/>
            <a:ext cx="6413126" cy="1671951"/>
          </a:xfrm>
          <a:prstGeom prst="rect">
            <a:avLst/>
          </a:prstGeom>
        </p:spPr>
      </p:pic>
      <p:sp>
        <p:nvSpPr>
          <p:cNvPr id="3" name="Rounded Rectangle 2">
            <a:extLst>
              <a:ext uri="{FF2B5EF4-FFF2-40B4-BE49-F238E27FC236}">
                <a16:creationId xmlns:a16="http://schemas.microsoft.com/office/drawing/2014/main" id="{9E03FCC5-DCAD-A4A8-C855-047FA39EE672}"/>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Existing</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Methods</a:t>
            </a:r>
            <a:endParaRPr lang="en-US" sz="2800" b="1" dirty="0">
              <a:solidFill>
                <a:srgbClr val="000000"/>
              </a:solidFill>
              <a:effectLst/>
              <a:latin typeface="Times New Roman" panose="02020603050405020304" pitchFamily="18" charset="0"/>
            </a:endParaRPr>
          </a:p>
        </p:txBody>
      </p:sp>
      <p:sp>
        <p:nvSpPr>
          <p:cNvPr id="6" name="矩形 22">
            <a:extLst>
              <a:ext uri="{FF2B5EF4-FFF2-40B4-BE49-F238E27FC236}">
                <a16:creationId xmlns:a16="http://schemas.microsoft.com/office/drawing/2014/main" id="{70ABFE04-7FD6-6C4E-54C2-0638A680318C}"/>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3">
            <a:extLst>
              <a:ext uri="{FF2B5EF4-FFF2-40B4-BE49-F238E27FC236}">
                <a16:creationId xmlns:a16="http://schemas.microsoft.com/office/drawing/2014/main" id="{1A6D7F79-4089-6BA5-57EA-95B4D7054C5D}"/>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ed Rectangle 22">
            <a:extLst>
              <a:ext uri="{FF2B5EF4-FFF2-40B4-BE49-F238E27FC236}">
                <a16:creationId xmlns:a16="http://schemas.microsoft.com/office/drawing/2014/main" id="{69C61F41-E4A7-9F97-38BF-FBB76DF8277C}"/>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B</a:t>
            </a:r>
          </a:p>
        </p:txBody>
      </p:sp>
      <p:grpSp>
        <p:nvGrpSpPr>
          <p:cNvPr id="31" name="Group 30">
            <a:extLst>
              <a:ext uri="{FF2B5EF4-FFF2-40B4-BE49-F238E27FC236}">
                <a16:creationId xmlns:a16="http://schemas.microsoft.com/office/drawing/2014/main" id="{623A08C9-DF67-7227-2E15-D38107584C15}"/>
              </a:ext>
            </a:extLst>
          </p:cNvPr>
          <p:cNvGrpSpPr/>
          <p:nvPr/>
        </p:nvGrpSpPr>
        <p:grpSpPr>
          <a:xfrm>
            <a:off x="227423" y="552637"/>
            <a:ext cx="1343659" cy="107163"/>
            <a:chOff x="86711" y="567935"/>
            <a:chExt cx="1343659" cy="107163"/>
          </a:xfrm>
        </p:grpSpPr>
        <p:sp>
          <p:nvSpPr>
            <p:cNvPr id="25" name="Oval 24">
              <a:extLst>
                <a:ext uri="{FF2B5EF4-FFF2-40B4-BE49-F238E27FC236}">
                  <a16:creationId xmlns:a16="http://schemas.microsoft.com/office/drawing/2014/main" id="{ECAAB181-51DF-CB0B-F676-6E0E658D9477}"/>
                </a:ext>
              </a:extLst>
            </p:cNvPr>
            <p:cNvSpPr/>
            <p:nvPr/>
          </p:nvSpPr>
          <p:spPr>
            <a:xfrm>
              <a:off x="323228"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6" name="Oval 25">
              <a:extLst>
                <a:ext uri="{FF2B5EF4-FFF2-40B4-BE49-F238E27FC236}">
                  <a16:creationId xmlns:a16="http://schemas.microsoft.com/office/drawing/2014/main" id="{E01BAF01-083F-A13D-7786-585C7840EC19}"/>
                </a:ext>
              </a:extLst>
            </p:cNvPr>
            <p:cNvSpPr/>
            <p:nvPr/>
          </p:nvSpPr>
          <p:spPr>
            <a:xfrm>
              <a:off x="589199"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Oval 26">
              <a:extLst>
                <a:ext uri="{FF2B5EF4-FFF2-40B4-BE49-F238E27FC236}">
                  <a16:creationId xmlns:a16="http://schemas.microsoft.com/office/drawing/2014/main" id="{00CBE866-DA70-748E-8FB0-DD031F6041DC}"/>
                </a:ext>
              </a:extLst>
            </p:cNvPr>
            <p:cNvSpPr/>
            <p:nvPr/>
          </p:nvSpPr>
          <p:spPr>
            <a:xfrm>
              <a:off x="831405" y="572932"/>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8" name="Oval 27">
              <a:extLst>
                <a:ext uri="{FF2B5EF4-FFF2-40B4-BE49-F238E27FC236}">
                  <a16:creationId xmlns:a16="http://schemas.microsoft.com/office/drawing/2014/main" id="{65C05939-BCB3-7A6E-C205-B943EDBFC75B}"/>
                </a:ext>
              </a:extLst>
            </p:cNvPr>
            <p:cNvSpPr/>
            <p:nvPr/>
          </p:nvSpPr>
          <p:spPr>
            <a:xfrm>
              <a:off x="1090027"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E08C96EA-56DF-E3FB-70D9-CF4070B261A4}"/>
                </a:ext>
              </a:extLst>
            </p:cNvPr>
            <p:cNvSpPr/>
            <p:nvPr/>
          </p:nvSpPr>
          <p:spPr>
            <a:xfrm>
              <a:off x="1328204" y="57108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Oval 29">
              <a:extLst>
                <a:ext uri="{FF2B5EF4-FFF2-40B4-BE49-F238E27FC236}">
                  <a16:creationId xmlns:a16="http://schemas.microsoft.com/office/drawing/2014/main" id="{C9194C24-188C-D3BE-FA95-5018C6B046B9}"/>
                </a:ext>
              </a:extLst>
            </p:cNvPr>
            <p:cNvSpPr/>
            <p:nvPr/>
          </p:nvSpPr>
          <p:spPr>
            <a:xfrm>
              <a:off x="86711" y="56793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Tree>
    <p:extLst>
      <p:ext uri="{BB962C8B-B14F-4D97-AF65-F5344CB8AC3E}">
        <p14:creationId xmlns:p14="http://schemas.microsoft.com/office/powerpoint/2010/main" val="1100996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9121-3EEE-E4A2-2A80-A18F3B9B6D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D6D1A18-0379-22C1-FFC8-9DCA4ADB0309}"/>
              </a:ext>
            </a:extLst>
          </p:cNvPr>
          <p:cNvSpPr>
            <a:spLocks noGrp="1"/>
          </p:cNvSpPr>
          <p:nvPr>
            <p:ph type="dt" sz="half" idx="10"/>
          </p:nvPr>
        </p:nvSpPr>
        <p:spPr>
          <a:xfrm>
            <a:off x="838200" y="6439535"/>
            <a:ext cx="2743200" cy="365125"/>
          </a:xfrm>
        </p:spPr>
        <p:txBody>
          <a:bodyPr/>
          <a:lstStyle/>
          <a:p>
            <a:fld id="{C2DD8A4E-31E2-A44A-91DD-0C6140F6A494}"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DF1DE8FE-9358-0F1C-E3DC-2CFC88B36A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65D4B23-3F47-23A2-705E-35F9F620B21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16</a:t>
            </a:fld>
            <a:endParaRPr lang="zh-CN" altLang="en-US"/>
          </a:p>
        </p:txBody>
      </p:sp>
      <p:sp>
        <p:nvSpPr>
          <p:cNvPr id="13" name="Rectangle 6">
            <a:extLst>
              <a:ext uri="{FF2B5EF4-FFF2-40B4-BE49-F238E27FC236}">
                <a16:creationId xmlns:a16="http://schemas.microsoft.com/office/drawing/2014/main" id="{936BA09B-681F-F74E-0DED-25C3551B2C72}"/>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BE70A1DF-3AEF-0F10-A4E9-6910EC55BF28}"/>
              </a:ext>
            </a:extLst>
          </p:cNvPr>
          <p:cNvSpPr/>
          <p:nvPr/>
        </p:nvSpPr>
        <p:spPr>
          <a:xfrm>
            <a:off x="3252229" y="-1053663"/>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22479C1-A027-0729-EF1A-237AFC9A7117}"/>
              </a:ext>
            </a:extLst>
          </p:cNvPr>
          <p:cNvPicPr>
            <a:picLocks noChangeAspect="1"/>
          </p:cNvPicPr>
          <p:nvPr/>
        </p:nvPicPr>
        <p:blipFill rotWithShape="1">
          <a:blip r:embed="rId3"/>
          <a:srcRect r="9369"/>
          <a:stretch/>
        </p:blipFill>
        <p:spPr>
          <a:xfrm>
            <a:off x="7871343" y="768216"/>
            <a:ext cx="4221713" cy="4792325"/>
          </a:xfrm>
          <a:prstGeom prst="rect">
            <a:avLst/>
          </a:prstGeom>
        </p:spPr>
      </p:pic>
      <p:sp>
        <p:nvSpPr>
          <p:cNvPr id="22" name="文本框 13">
            <a:extLst>
              <a:ext uri="{FF2B5EF4-FFF2-40B4-BE49-F238E27FC236}">
                <a16:creationId xmlns:a16="http://schemas.microsoft.com/office/drawing/2014/main" id="{88F31724-84E7-D0B4-D125-B02309D44CC1}"/>
              </a:ext>
            </a:extLst>
          </p:cNvPr>
          <p:cNvSpPr txBox="1"/>
          <p:nvPr/>
        </p:nvSpPr>
        <p:spPr>
          <a:xfrm>
            <a:off x="15814" y="979218"/>
            <a:ext cx="7867917" cy="3935886"/>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Domain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transformation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of</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cardiac</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features: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P-wave,</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QRS-complex,</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T-wave</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electrical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activities</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latin typeface="Times New Roman" panose="02020603050405020304" pitchFamily="18" charset="0"/>
              </a:rPr>
              <a:t>atrial/ ventricular depolarization/repolarization.</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excitation–contraction coupling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opening/closure (</a:t>
            </a:r>
            <a:r>
              <a:rPr lang="en-US" altLang="zh-CN" kern="100" dirty="0">
                <a:solidFill>
                  <a:srgbClr val="FF0000"/>
                </a:solidFill>
                <a:latin typeface="Times New Roman" panose="02020603050405020304" pitchFamily="18" charset="0"/>
              </a:rPr>
              <a:t>AO/AC</a:t>
            </a:r>
            <a:r>
              <a:rPr lang="en-US" altLang="zh-CN" kern="100" dirty="0">
                <a:latin typeface="Times New Roman" panose="02020603050405020304" pitchFamily="18" charset="0"/>
              </a:rPr>
              <a:t>) and mitral 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opening/closure (</a:t>
            </a:r>
            <a:r>
              <a:rPr lang="en-US" altLang="zh-CN" kern="100" dirty="0">
                <a:solidFill>
                  <a:srgbClr val="FF0000"/>
                </a:solidFill>
                <a:latin typeface="Times New Roman" panose="02020603050405020304" pitchFamily="18" charset="0"/>
              </a:rPr>
              <a:t>MO/MC</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Similar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but</a:t>
            </a:r>
            <a:r>
              <a:rPr lang="zh-CN" altLang="en-US" kern="100" dirty="0">
                <a:latin typeface="Times New Roman" panose="02020603050405020304" pitchFamily="18" charset="0"/>
              </a:rPr>
              <a:t> </a:t>
            </a: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two</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prominent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vibrations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v1</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v2</a:t>
            </a:r>
            <a:r>
              <a:rPr lang="zh-CN" altLang="en-US" kern="100" dirty="0">
                <a:latin typeface="Times New Roman" panose="02020603050405020304" pitchFamily="18" charset="0"/>
              </a:rPr>
              <a:t> </a:t>
            </a:r>
            <a:r>
              <a:rPr lang="en-US" altLang="zh-CN" kern="100" dirty="0">
                <a:latin typeface="Times New Roman" panose="02020603050405020304" pitchFamily="18" charset="0"/>
              </a:rPr>
              <a:t>induced</a:t>
            </a:r>
            <a:r>
              <a:rPr lang="zh-CN" altLang="en-US" kern="100" dirty="0">
                <a:latin typeface="Times New Roman" panose="02020603050405020304" pitchFamily="18" charset="0"/>
              </a:rPr>
              <a:t> </a:t>
            </a:r>
            <a:r>
              <a:rPr lang="en-US" altLang="zh-CN" kern="100" dirty="0">
                <a:latin typeface="Times New Roman" panose="02020603050405020304" pitchFamily="18" charset="0"/>
              </a:rPr>
              <a:t>by</a:t>
            </a:r>
            <a:r>
              <a:rPr lang="zh-CN" altLang="en-US" kern="100" dirty="0">
                <a:latin typeface="Times New Roman" panose="02020603050405020304" pitchFamily="18" charset="0"/>
              </a:rPr>
              <a:t> </a:t>
            </a:r>
            <a:r>
              <a:rPr lang="en-US" altLang="zh-CN" kern="100" dirty="0">
                <a:latin typeface="Times New Roman" panose="02020603050405020304" pitchFamily="18" charset="0"/>
              </a:rPr>
              <a:t>AO</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AC.</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Heart muscle contraction has a </a:t>
            </a:r>
            <a:r>
              <a:rPr lang="en-US" altLang="zh-CN" kern="100" dirty="0">
                <a:solidFill>
                  <a:srgbClr val="FF0000"/>
                </a:solidFill>
                <a:latin typeface="Times New Roman" panose="02020603050405020304" pitchFamily="18" charset="0"/>
              </a:rPr>
              <a:t>pulsatile nature</a:t>
            </a:r>
            <a:r>
              <a:rPr lang="en-US" altLang="zh-CN" kern="100" dirty="0">
                <a:latin typeface="Times New Roman" panose="02020603050405020304" pitchFamily="18" charset="0"/>
              </a:rPr>
              <a:t>, and the bones/tissues in chest area introduce the extra </a:t>
            </a:r>
            <a:r>
              <a:rPr lang="en-US" altLang="zh-CN" kern="100" dirty="0">
                <a:solidFill>
                  <a:srgbClr val="FF0000"/>
                </a:solidFill>
                <a:latin typeface="Times New Roman" panose="02020603050405020304" pitchFamily="18" charset="0"/>
              </a:rPr>
              <a:t>damping</a:t>
            </a:r>
            <a:r>
              <a:rPr lang="en-US" altLang="zh-CN" kern="100" dirty="0">
                <a:latin typeface="Times New Roman" panose="02020603050405020304" pitchFamily="18" charset="0"/>
              </a:rPr>
              <a:t> into the pulse</a:t>
            </a:r>
            <a:r>
              <a:rPr lang="zh-CN" altLang="en-US" kern="100" dirty="0">
                <a:latin typeface="Times New Roman" panose="02020603050405020304" pitchFamily="18" charset="0"/>
              </a:rPr>
              <a:t> </a:t>
            </a:r>
            <a:r>
              <a:rPr lang="en-US" altLang="zh-CN" kern="100" dirty="0">
                <a:latin typeface="Times New Roman" panose="02020603050405020304" pitchFamily="18" charset="0"/>
              </a:rPr>
              <a:t>[4],</a:t>
            </a:r>
            <a:r>
              <a:rPr lang="zh-CN" altLang="en-US" kern="100" dirty="0">
                <a:latin typeface="Times New Roman" panose="02020603050405020304" pitchFamily="18" charset="0"/>
              </a:rPr>
              <a:t> </a:t>
            </a:r>
            <a:r>
              <a:rPr lang="en-US" altLang="zh-CN" kern="100" dirty="0">
                <a:latin typeface="Times New Roman" panose="02020603050405020304" pitchFamily="18" charset="0"/>
              </a:rPr>
              <a:t>[5].</a:t>
            </a:r>
          </a:p>
        </p:txBody>
      </p:sp>
      <p:sp>
        <p:nvSpPr>
          <p:cNvPr id="23" name="矩形 16">
            <a:extLst>
              <a:ext uri="{FF2B5EF4-FFF2-40B4-BE49-F238E27FC236}">
                <a16:creationId xmlns:a16="http://schemas.microsoft.com/office/drawing/2014/main" id="{C3E9D859-68E6-A7EA-BE44-7490ECDCD7C6}"/>
              </a:ext>
            </a:extLst>
          </p:cNvPr>
          <p:cNvSpPr/>
          <p:nvPr/>
        </p:nvSpPr>
        <p:spPr>
          <a:xfrm>
            <a:off x="0" y="602780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[4] M. </a:t>
            </a:r>
            <a:r>
              <a:rPr lang="en-US" altLang="zh-CN" sz="1000" dirty="0" err="1">
                <a:solidFill>
                  <a:schemeClr val="tx1">
                    <a:lumMod val="50000"/>
                    <a:lumOff val="50000"/>
                  </a:schemeClr>
                </a:solidFill>
                <a:latin typeface="Helvetica" pitchFamily="2" charset="0"/>
              </a:rPr>
              <a:t>Nosrati</a:t>
            </a:r>
            <a:r>
              <a:rPr lang="en-US" altLang="zh-CN" sz="1000" dirty="0">
                <a:solidFill>
                  <a:schemeClr val="tx1">
                    <a:lumMod val="50000"/>
                    <a:lumOff val="50000"/>
                  </a:schemeClr>
                </a:solidFill>
                <a:latin typeface="Helvetica" pitchFamily="2" charset="0"/>
              </a:rPr>
              <a:t> and N. </a:t>
            </a:r>
            <a:r>
              <a:rPr lang="en-US" altLang="zh-CN" sz="1000" dirty="0" err="1">
                <a:solidFill>
                  <a:schemeClr val="tx1">
                    <a:lumMod val="50000"/>
                    <a:lumOff val="50000"/>
                  </a:schemeClr>
                </a:solidFill>
                <a:latin typeface="Helvetica" pitchFamily="2" charset="0"/>
              </a:rPr>
              <a:t>Tavassolian</a:t>
            </a:r>
            <a:r>
              <a:rPr lang="en-US" altLang="zh-CN" sz="1000" dirty="0">
                <a:solidFill>
                  <a:schemeClr val="tx1">
                    <a:lumMod val="50000"/>
                    <a:lumOff val="50000"/>
                  </a:schemeClr>
                </a:solidFill>
                <a:latin typeface="Helvetica" pitchFamily="2" charset="0"/>
              </a:rPr>
              <a:t>, “High-accuracy heart rate variability monitoring using Doppler radar based on Gaussian pulse train modeling and FTPR algorithm,” IEEE Transactions on Microwave Theory and Techniques, vol. 66, no. 1, pp. 556–567, Jan. 2017.</a:t>
            </a:r>
          </a:p>
          <a:p>
            <a:r>
              <a:rPr lang="en-US" altLang="zh-CN" sz="1000" dirty="0">
                <a:solidFill>
                  <a:schemeClr val="tx1">
                    <a:lumMod val="50000"/>
                    <a:lumOff val="50000"/>
                  </a:schemeClr>
                </a:solidFill>
                <a:effectLst/>
                <a:latin typeface="Helvetica" pitchFamily="2" charset="0"/>
              </a:rPr>
              <a:t>[5]</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D. R. Morgan and M. G. </a:t>
            </a:r>
            <a:r>
              <a:rPr lang="en-US" altLang="zh-CN" sz="1000" dirty="0" err="1">
                <a:solidFill>
                  <a:schemeClr val="tx1">
                    <a:lumMod val="50000"/>
                    <a:lumOff val="50000"/>
                  </a:schemeClr>
                </a:solidFill>
                <a:effectLst/>
                <a:latin typeface="Helvetica" pitchFamily="2" charset="0"/>
              </a:rPr>
              <a:t>Zierdt</a:t>
            </a:r>
            <a:r>
              <a:rPr lang="en-US" altLang="zh-CN" sz="1000" dirty="0">
                <a:solidFill>
                  <a:schemeClr val="tx1">
                    <a:lumMod val="50000"/>
                    <a:lumOff val="50000"/>
                  </a:schemeClr>
                </a:solidFill>
                <a:effectLst/>
                <a:latin typeface="Helvetica" pitchFamily="2" charset="0"/>
              </a:rPr>
              <a:t>, “Novel signal processing techniques for doppler radar cardiopulmonary sensing,” Signal Processing, vol. 89, no. 1, pp. 45–66, Jan. 2009.</a:t>
            </a:r>
            <a:endParaRPr lang="en" altLang="zh-CN" sz="1000" dirty="0">
              <a:solidFill>
                <a:schemeClr val="tx1">
                  <a:lumMod val="50000"/>
                  <a:lumOff val="50000"/>
                </a:schemeClr>
              </a:solidFill>
              <a:effectLst/>
              <a:latin typeface="Helvetica" pitchFamily="2" charset="0"/>
            </a:endParaRPr>
          </a:p>
        </p:txBody>
      </p:sp>
      <p:sp>
        <p:nvSpPr>
          <p:cNvPr id="3" name="Rounded Rectangle 2">
            <a:extLst>
              <a:ext uri="{FF2B5EF4-FFF2-40B4-BE49-F238E27FC236}">
                <a16:creationId xmlns:a16="http://schemas.microsoft.com/office/drawing/2014/main" id="{4E87817B-7CDB-1B3F-9AE1-E8FEF5B28BED}"/>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Preliminary</a:t>
            </a:r>
            <a:endParaRPr lang="en-US" sz="2800" b="1" dirty="0">
              <a:solidFill>
                <a:srgbClr val="000000"/>
              </a:solidFill>
              <a:effectLst/>
              <a:latin typeface="Times New Roman" panose="02020603050405020304" pitchFamily="18" charset="0"/>
            </a:endParaRPr>
          </a:p>
        </p:txBody>
      </p:sp>
      <p:sp>
        <p:nvSpPr>
          <p:cNvPr id="7" name="矩形 22">
            <a:extLst>
              <a:ext uri="{FF2B5EF4-FFF2-40B4-BE49-F238E27FC236}">
                <a16:creationId xmlns:a16="http://schemas.microsoft.com/office/drawing/2014/main" id="{182FA91A-0905-0798-0F11-DD7D7AC8491D}"/>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3">
            <a:extLst>
              <a:ext uri="{FF2B5EF4-FFF2-40B4-BE49-F238E27FC236}">
                <a16:creationId xmlns:a16="http://schemas.microsoft.com/office/drawing/2014/main" id="{87177131-8CAD-91FB-73FF-097CBD71E7DD}"/>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a:extLst>
              <a:ext uri="{FF2B5EF4-FFF2-40B4-BE49-F238E27FC236}">
                <a16:creationId xmlns:a16="http://schemas.microsoft.com/office/drawing/2014/main" id="{44BD1A26-F06A-DB04-0C67-E2CC262ACB89}"/>
              </a:ext>
            </a:extLst>
          </p:cNvPr>
          <p:cNvGrpSpPr/>
          <p:nvPr/>
        </p:nvGrpSpPr>
        <p:grpSpPr>
          <a:xfrm>
            <a:off x="227423" y="552637"/>
            <a:ext cx="1343659" cy="107163"/>
            <a:chOff x="86711" y="567935"/>
            <a:chExt cx="1343659" cy="107163"/>
          </a:xfrm>
        </p:grpSpPr>
        <p:sp>
          <p:nvSpPr>
            <p:cNvPr id="12" name="Oval 11">
              <a:extLst>
                <a:ext uri="{FF2B5EF4-FFF2-40B4-BE49-F238E27FC236}">
                  <a16:creationId xmlns:a16="http://schemas.microsoft.com/office/drawing/2014/main" id="{B86B3AFE-95AD-378D-788C-41EB04C9E070}"/>
                </a:ext>
              </a:extLst>
            </p:cNvPr>
            <p:cNvSpPr/>
            <p:nvPr/>
          </p:nvSpPr>
          <p:spPr>
            <a:xfrm>
              <a:off x="323228" y="567935"/>
              <a:ext cx="102166" cy="102166"/>
            </a:xfrm>
            <a:prstGeom prst="ellipse">
              <a:avLst/>
            </a:prstGeom>
            <a:solidFill>
              <a:schemeClr val="tx1">
                <a:lumMod val="95000"/>
                <a:lumOff val="5000"/>
              </a:schemeClr>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Oval 16">
              <a:extLst>
                <a:ext uri="{FF2B5EF4-FFF2-40B4-BE49-F238E27FC236}">
                  <a16:creationId xmlns:a16="http://schemas.microsoft.com/office/drawing/2014/main" id="{2EEAFD1E-4BEA-BCCD-4A32-625174993321}"/>
                </a:ext>
              </a:extLst>
            </p:cNvPr>
            <p:cNvSpPr/>
            <p:nvPr/>
          </p:nvSpPr>
          <p:spPr>
            <a:xfrm>
              <a:off x="589199"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Oval 17">
              <a:extLst>
                <a:ext uri="{FF2B5EF4-FFF2-40B4-BE49-F238E27FC236}">
                  <a16:creationId xmlns:a16="http://schemas.microsoft.com/office/drawing/2014/main" id="{0CC7C09A-ABC8-55BB-A6E5-BC3BC2D5222E}"/>
                </a:ext>
              </a:extLst>
            </p:cNvPr>
            <p:cNvSpPr/>
            <p:nvPr/>
          </p:nvSpPr>
          <p:spPr>
            <a:xfrm>
              <a:off x="831405" y="572932"/>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Oval 18">
              <a:extLst>
                <a:ext uri="{FF2B5EF4-FFF2-40B4-BE49-F238E27FC236}">
                  <a16:creationId xmlns:a16="http://schemas.microsoft.com/office/drawing/2014/main" id="{0B48EF20-313A-71A7-7554-EC7BE21E5374}"/>
                </a:ext>
              </a:extLst>
            </p:cNvPr>
            <p:cNvSpPr/>
            <p:nvPr/>
          </p:nvSpPr>
          <p:spPr>
            <a:xfrm>
              <a:off x="1090027"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Oval 23">
              <a:extLst>
                <a:ext uri="{FF2B5EF4-FFF2-40B4-BE49-F238E27FC236}">
                  <a16:creationId xmlns:a16="http://schemas.microsoft.com/office/drawing/2014/main" id="{BA4CF116-D95C-2A4C-4738-68C9A645D244}"/>
                </a:ext>
              </a:extLst>
            </p:cNvPr>
            <p:cNvSpPr/>
            <p:nvPr/>
          </p:nvSpPr>
          <p:spPr>
            <a:xfrm>
              <a:off x="1328204" y="57108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Oval 24">
              <a:extLst>
                <a:ext uri="{FF2B5EF4-FFF2-40B4-BE49-F238E27FC236}">
                  <a16:creationId xmlns:a16="http://schemas.microsoft.com/office/drawing/2014/main" id="{E12CBCB6-073D-71EE-A917-ECED42A960F5}"/>
                </a:ext>
              </a:extLst>
            </p:cNvPr>
            <p:cNvSpPr/>
            <p:nvPr/>
          </p:nvSpPr>
          <p:spPr>
            <a:xfrm>
              <a:off x="86711"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26" name="Rounded Rectangle 25">
            <a:extLst>
              <a:ext uri="{FF2B5EF4-FFF2-40B4-BE49-F238E27FC236}">
                <a16:creationId xmlns:a16="http://schemas.microsoft.com/office/drawing/2014/main" id="{7A1A24E1-3650-5DF7-DC15-7F96C2077F4E}"/>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655235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5A51-93A4-570B-E72B-3268D7418BF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87E0193-66C5-F480-7C21-D462103276DB}"/>
              </a:ext>
            </a:extLst>
          </p:cNvPr>
          <p:cNvSpPr>
            <a:spLocks noGrp="1"/>
          </p:cNvSpPr>
          <p:nvPr>
            <p:ph type="dt" sz="half" idx="10"/>
          </p:nvPr>
        </p:nvSpPr>
        <p:spPr>
          <a:xfrm>
            <a:off x="838200" y="6439535"/>
            <a:ext cx="2743200" cy="365125"/>
          </a:xfrm>
        </p:spPr>
        <p:txBody>
          <a:bodyPr/>
          <a:lstStyle/>
          <a:p>
            <a:fld id="{4A2E1349-6A97-4C45-84BC-F06E8BB5D7B7}"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58EDD817-E04A-37FE-C714-8CA95B409EE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E9D1AD6-3276-6740-D998-34350E569C8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17</a:t>
            </a:fld>
            <a:endParaRPr lang="zh-CN" altLang="en-US"/>
          </a:p>
        </p:txBody>
      </p:sp>
      <p:sp>
        <p:nvSpPr>
          <p:cNvPr id="13" name="Rectangle 6">
            <a:extLst>
              <a:ext uri="{FF2B5EF4-FFF2-40B4-BE49-F238E27FC236}">
                <a16:creationId xmlns:a16="http://schemas.microsoft.com/office/drawing/2014/main" id="{DFD717C9-E3D6-8C7F-9AEE-ABF2BAA71CF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CF6C755E-8DAA-46B5-BB89-723C169DBC22}"/>
              </a:ext>
            </a:extLst>
          </p:cNvPr>
          <p:cNvSpPr/>
          <p:nvPr/>
        </p:nvSpPr>
        <p:spPr>
          <a:xfrm>
            <a:off x="3641931" y="-3346196"/>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51706E2-05ED-0A74-4038-122F9C447FDB}"/>
              </a:ext>
            </a:extLst>
          </p:cNvPr>
          <p:cNvSpPr txBox="1"/>
          <p:nvPr/>
        </p:nvSpPr>
        <p:spPr>
          <a:xfrm>
            <a:off x="135634" y="954405"/>
            <a:ext cx="6877814" cy="389747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signal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model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in terms of fine-grained cardiac features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 ODE-embedded module</a:t>
            </a:r>
            <a:r>
              <a:rPr lang="zh-CN" altLang="en-US" kern="100" dirty="0">
                <a:latin typeface="Times New Roman" panose="02020603050405020304" pitchFamily="18" charset="0"/>
              </a:rPr>
              <a:t> </a:t>
            </a:r>
            <a:r>
              <a:rPr lang="en-US" altLang="zh-CN" kern="100" dirty="0">
                <a:latin typeface="Times New Roman" panose="02020603050405020304" pitchFamily="18" charset="0"/>
              </a:rPr>
              <a:t>called</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single-cycle</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ECG</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generator (SCEG)</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to </a:t>
            </a:r>
            <a:r>
              <a:rPr lang="en-US" altLang="zh-CN" kern="100" dirty="0">
                <a:solidFill>
                  <a:srgbClr val="FF0000"/>
                </a:solidFill>
                <a:latin typeface="Times New Roman" panose="02020603050405020304" pitchFamily="18" charset="0"/>
              </a:rPr>
              <a:t>parameterize the radar signal</a:t>
            </a:r>
            <a:r>
              <a:rPr lang="en-US" altLang="zh-CN" kern="100" dirty="0">
                <a:latin typeface="Times New Roman" panose="02020603050405020304" pitchFamily="18" charset="0"/>
              </a:rPr>
              <a:t> into sparse representations with morphological meanings.</a:t>
            </a:r>
          </a:p>
          <a:p>
            <a:pPr marL="457200" indent="-457200" algn="just">
              <a:lnSpc>
                <a:spcPct val="150000"/>
              </a:lnSpc>
              <a:spcBef>
                <a:spcPts val="250"/>
              </a:spcBef>
              <a:buAutoNum type="arabicPeriod"/>
            </a:pPr>
            <a:r>
              <a:rPr lang="en-US" altLang="zh-CN" kern="100" dirty="0">
                <a:latin typeface="Times New Roman" panose="02020603050405020304" pitchFamily="18" charset="0"/>
              </a:rPr>
              <a:t>By </a:t>
            </a:r>
            <a:r>
              <a:rPr lang="en-US" altLang="zh-CN" kern="100" dirty="0">
                <a:solidFill>
                  <a:srgbClr val="FF0000"/>
                </a:solidFill>
                <a:latin typeface="Times New Roman" panose="02020603050405020304" pitchFamily="18" charset="0"/>
              </a:rPr>
              <a:t>fusing the extracted morphological and temporal features</a:t>
            </a:r>
            <a:r>
              <a:rPr lang="en-US" altLang="zh-CN" kern="100" dirty="0">
                <a:latin typeface="Times New Roman" panose="02020603050405020304" pitchFamily="18" charset="0"/>
              </a:rPr>
              <a:t>, the proposed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 framework is proven to be robust in the presence of body movement noise and could realize accurate reconstruction of the ECG signal.</a:t>
            </a:r>
          </a:p>
        </p:txBody>
      </p:sp>
      <p:pic>
        <p:nvPicPr>
          <p:cNvPr id="12" name="Picture 11">
            <a:extLst>
              <a:ext uri="{FF2B5EF4-FFF2-40B4-BE49-F238E27FC236}">
                <a16:creationId xmlns:a16="http://schemas.microsoft.com/office/drawing/2014/main" id="{838C9608-92B0-87FA-387A-62478B905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529" y="1102681"/>
            <a:ext cx="4579572" cy="2158812"/>
          </a:xfrm>
          <a:prstGeom prst="rect">
            <a:avLst/>
          </a:prstGeom>
        </p:spPr>
      </p:pic>
      <p:pic>
        <p:nvPicPr>
          <p:cNvPr id="17" name="Picture 16">
            <a:extLst>
              <a:ext uri="{FF2B5EF4-FFF2-40B4-BE49-F238E27FC236}">
                <a16:creationId xmlns:a16="http://schemas.microsoft.com/office/drawing/2014/main" id="{BA573495-BB3C-EE00-60E8-1C01DCC7C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091" y="3589460"/>
            <a:ext cx="4394446" cy="2019755"/>
          </a:xfrm>
          <a:prstGeom prst="rect">
            <a:avLst/>
          </a:prstGeom>
        </p:spPr>
      </p:pic>
      <p:sp>
        <p:nvSpPr>
          <p:cNvPr id="18" name="文本框 14">
            <a:extLst>
              <a:ext uri="{FF2B5EF4-FFF2-40B4-BE49-F238E27FC236}">
                <a16:creationId xmlns:a16="http://schemas.microsoft.com/office/drawing/2014/main" id="{AEADFD6F-CBBC-1F86-94D1-2B154242F172}"/>
              </a:ext>
            </a:extLst>
          </p:cNvPr>
          <p:cNvSpPr txBox="1"/>
          <p:nvPr/>
        </p:nvSpPr>
        <p:spPr>
          <a:xfrm>
            <a:off x="8595610" y="3099540"/>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Distorted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
        <p:nvSpPr>
          <p:cNvPr id="19" name="文本框 14">
            <a:extLst>
              <a:ext uri="{FF2B5EF4-FFF2-40B4-BE49-F238E27FC236}">
                <a16:creationId xmlns:a16="http://schemas.microsoft.com/office/drawing/2014/main" id="{97D65DAC-CFD1-8895-4906-195BAD465D3A}"/>
              </a:ext>
            </a:extLst>
          </p:cNvPr>
          <p:cNvSpPr txBox="1"/>
          <p:nvPr/>
        </p:nvSpPr>
        <p:spPr>
          <a:xfrm>
            <a:off x="8595610" y="5533735"/>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Recovered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
        <p:nvSpPr>
          <p:cNvPr id="6" name="Rounded Rectangle 5">
            <a:extLst>
              <a:ext uri="{FF2B5EF4-FFF2-40B4-BE49-F238E27FC236}">
                <a16:creationId xmlns:a16="http://schemas.microsoft.com/office/drawing/2014/main" id="{3DE13993-7E5C-F144-71DE-B9402C6AEDC5}"/>
              </a:ext>
            </a:extLst>
          </p:cNvPr>
          <p:cNvSpPr/>
          <p:nvPr/>
        </p:nvSpPr>
        <p:spPr>
          <a:xfrm>
            <a:off x="2093290" y="-1710380"/>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sp>
        <p:nvSpPr>
          <p:cNvPr id="29" name="Rounded Rectangle 28">
            <a:extLst>
              <a:ext uri="{FF2B5EF4-FFF2-40B4-BE49-F238E27FC236}">
                <a16:creationId xmlns:a16="http://schemas.microsoft.com/office/drawing/2014/main" id="{EF6D2663-CB45-FE7C-109B-E1B1DF3E1375}"/>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0" name="矩形 22">
            <a:extLst>
              <a:ext uri="{FF2B5EF4-FFF2-40B4-BE49-F238E27FC236}">
                <a16:creationId xmlns:a16="http://schemas.microsoft.com/office/drawing/2014/main" id="{AEE6C94A-7877-5F8F-84A2-82A12524238C}"/>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23">
            <a:extLst>
              <a:ext uri="{FF2B5EF4-FFF2-40B4-BE49-F238E27FC236}">
                <a16:creationId xmlns:a16="http://schemas.microsoft.com/office/drawing/2014/main" id="{21819861-4069-1B27-44E1-BB20B47DF424}"/>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31">
            <a:extLst>
              <a:ext uri="{FF2B5EF4-FFF2-40B4-BE49-F238E27FC236}">
                <a16:creationId xmlns:a16="http://schemas.microsoft.com/office/drawing/2014/main" id="{01C604F7-632C-0131-5798-439434DD5E68}"/>
              </a:ext>
            </a:extLst>
          </p:cNvPr>
          <p:cNvGrpSpPr/>
          <p:nvPr/>
        </p:nvGrpSpPr>
        <p:grpSpPr>
          <a:xfrm>
            <a:off x="227423" y="552637"/>
            <a:ext cx="1343659" cy="107163"/>
            <a:chOff x="86711" y="567935"/>
            <a:chExt cx="1343659" cy="107163"/>
          </a:xfrm>
        </p:grpSpPr>
        <p:sp>
          <p:nvSpPr>
            <p:cNvPr id="33" name="Oval 32">
              <a:extLst>
                <a:ext uri="{FF2B5EF4-FFF2-40B4-BE49-F238E27FC236}">
                  <a16:creationId xmlns:a16="http://schemas.microsoft.com/office/drawing/2014/main" id="{B140AC5D-1A9E-252F-5855-90DF45A81948}"/>
                </a:ext>
              </a:extLst>
            </p:cNvPr>
            <p:cNvSpPr/>
            <p:nvPr/>
          </p:nvSpPr>
          <p:spPr>
            <a:xfrm>
              <a:off x="323228"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5" name="Oval 34">
              <a:extLst>
                <a:ext uri="{FF2B5EF4-FFF2-40B4-BE49-F238E27FC236}">
                  <a16:creationId xmlns:a16="http://schemas.microsoft.com/office/drawing/2014/main" id="{4F04EFE8-9E78-38D8-50DD-003F752217CE}"/>
                </a:ext>
              </a:extLst>
            </p:cNvPr>
            <p:cNvSpPr/>
            <p:nvPr/>
          </p:nvSpPr>
          <p:spPr>
            <a:xfrm>
              <a:off x="589199" y="572463"/>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6" name="Oval 35">
              <a:extLst>
                <a:ext uri="{FF2B5EF4-FFF2-40B4-BE49-F238E27FC236}">
                  <a16:creationId xmlns:a16="http://schemas.microsoft.com/office/drawing/2014/main" id="{188036C9-3BD8-EBD4-EF22-A2DF4746EEF8}"/>
                </a:ext>
              </a:extLst>
            </p:cNvPr>
            <p:cNvSpPr/>
            <p:nvPr/>
          </p:nvSpPr>
          <p:spPr>
            <a:xfrm>
              <a:off x="831405" y="572932"/>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7" name="Oval 36">
              <a:extLst>
                <a:ext uri="{FF2B5EF4-FFF2-40B4-BE49-F238E27FC236}">
                  <a16:creationId xmlns:a16="http://schemas.microsoft.com/office/drawing/2014/main" id="{83A21DB5-43BC-406E-B963-58D1C97B8D38}"/>
                </a:ext>
              </a:extLst>
            </p:cNvPr>
            <p:cNvSpPr/>
            <p:nvPr/>
          </p:nvSpPr>
          <p:spPr>
            <a:xfrm>
              <a:off x="1090027"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Oval 37">
              <a:extLst>
                <a:ext uri="{FF2B5EF4-FFF2-40B4-BE49-F238E27FC236}">
                  <a16:creationId xmlns:a16="http://schemas.microsoft.com/office/drawing/2014/main" id="{B55D4EC0-A810-CE8E-ACB9-1C23CE1C23F0}"/>
                </a:ext>
              </a:extLst>
            </p:cNvPr>
            <p:cNvSpPr/>
            <p:nvPr/>
          </p:nvSpPr>
          <p:spPr>
            <a:xfrm>
              <a:off x="1328204" y="57108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Oval 38">
              <a:extLst>
                <a:ext uri="{FF2B5EF4-FFF2-40B4-BE49-F238E27FC236}">
                  <a16:creationId xmlns:a16="http://schemas.microsoft.com/office/drawing/2014/main" id="{9F1A00B1-C051-56CD-CA43-9758E187C125}"/>
                </a:ext>
              </a:extLst>
            </p:cNvPr>
            <p:cNvSpPr/>
            <p:nvPr/>
          </p:nvSpPr>
          <p:spPr>
            <a:xfrm>
              <a:off x="86711"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40" name="Rounded Rectangle 39">
            <a:extLst>
              <a:ext uri="{FF2B5EF4-FFF2-40B4-BE49-F238E27FC236}">
                <a16:creationId xmlns:a16="http://schemas.microsoft.com/office/drawing/2014/main" id="{292E9CE9-7FC1-6A60-831C-86BB2D9CB284}"/>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345096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45D37705-4C3A-9D45-B792-0EF0D50DF580}" type="datetime1">
              <a:rPr lang="en-US" altLang="zh-CN" smtClean="0"/>
              <a:t>8/12/25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18</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3A823C-38F0-9FA9-2E72-D76F775FAD11}"/>
              </a:ext>
            </a:extLst>
          </p:cNvPr>
          <p:cNvSpPr txBox="1"/>
          <p:nvPr/>
        </p:nvSpPr>
        <p:spPr>
          <a:xfrm>
            <a:off x="132129" y="900637"/>
            <a:ext cx="2727221" cy="400110"/>
          </a:xfrm>
          <a:prstGeom prst="rect">
            <a:avLst/>
          </a:prstGeom>
          <a:noFill/>
        </p:spPr>
        <p:txBody>
          <a:bodyPr wrap="none" rtlCol="0">
            <a:spAutoFit/>
          </a:bodyPr>
          <a:lstStyle/>
          <a:p>
            <a:r>
              <a:rPr lang="en-US" altLang="zh-CN" sz="2000" b="1" dirty="0">
                <a:latin typeface="Times New Roman Bold" panose="02020603050405020304" charset="0"/>
                <a:cs typeface="Times New Roman Bold" panose="02020603050405020304" charset="0"/>
                <a:sym typeface="+mn-ea"/>
              </a:rPr>
              <a:t>Proposed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signal</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model: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B907C88-C971-7C19-78CF-0AC9CD5B9A76}"/>
                  </a:ext>
                </a:extLst>
              </p:cNvPr>
              <p:cNvSpPr txBox="1"/>
              <p:nvPr/>
            </p:nvSpPr>
            <p:spPr>
              <a:xfrm>
                <a:off x="143641" y="1392309"/>
                <a:ext cx="7457309" cy="707886"/>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Based</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on</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previous</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intuition,</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we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model</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the cardiac vibration </a:t>
                </a:r>
                <a14:m>
                  <m:oMath xmlns:m="http://schemas.openxmlformats.org/officeDocument/2006/math">
                    <m:acc>
                      <m:accPr>
                        <m:chr m:val="̃"/>
                        <m:ctrlPr>
                          <a:rPr lang="en-US" altLang="zh-CN" sz="2000" i="1" dirty="0" smtClean="0">
                            <a:solidFill>
                              <a:srgbClr val="FF0000"/>
                            </a:solidFill>
                            <a:latin typeface="Cambria Math" panose="02040503050406030204" pitchFamily="18" charset="0"/>
                            <a:sym typeface="+mn-ea"/>
                          </a:rPr>
                        </m:ctrlPr>
                      </m:accPr>
                      <m:e>
                        <m:r>
                          <a:rPr lang="en-US" altLang="zh-CN" sz="2000" b="0" i="1" dirty="0" smtClean="0">
                            <a:solidFill>
                              <a:srgbClr val="FF0000"/>
                            </a:solidFill>
                            <a:latin typeface="Cambria Math" panose="02040503050406030204" pitchFamily="18" charset="0"/>
                            <a:sym typeface="+mn-ea"/>
                          </a:rPr>
                          <m:t>𝑥</m:t>
                        </m:r>
                      </m:e>
                    </m:acc>
                    <m:r>
                      <a:rPr lang="en-US" altLang="zh-CN" sz="2000" i="1" dirty="0" smtClean="0">
                        <a:solidFill>
                          <a:srgbClr val="FF0000"/>
                        </a:solidFill>
                        <a:latin typeface="Cambria Math" panose="02040503050406030204" pitchFamily="18" charset="0"/>
                        <a:cs typeface="Times New Roman Bold" panose="02020603050405020304" charset="0"/>
                        <a:sym typeface="+mn-ea"/>
                      </a:rPr>
                      <m:t>(</m:t>
                    </m:r>
                    <m:r>
                      <m:rPr>
                        <m:nor/>
                      </m:rPr>
                      <a:rPr lang="en-US" altLang="zh-CN" sz="2000" dirty="0" smtClean="0">
                        <a:solidFill>
                          <a:srgbClr val="FF0000"/>
                        </a:solidFill>
                        <a:latin typeface="Times New Roman Bold" panose="02020603050405020304" charset="0"/>
                        <a:cs typeface="Times New Roman Bold" panose="02020603050405020304" charset="0"/>
                        <a:sym typeface="+mn-ea"/>
                      </a:rPr>
                      <m:t>t</m:t>
                    </m:r>
                    <m:r>
                      <m:rPr>
                        <m:nor/>
                      </m:rPr>
                      <a:rPr lang="en-US" altLang="zh-CN" sz="2000" dirty="0" smtClean="0">
                        <a:solidFill>
                          <a:srgbClr val="FF0000"/>
                        </a:solidFill>
                        <a:latin typeface="Times New Roman Bold" panose="02020603050405020304" charset="0"/>
                        <a:cs typeface="Times New Roman Bold" panose="02020603050405020304" charset="0"/>
                        <a:sym typeface="+mn-ea"/>
                      </a:rPr>
                      <m:t>)</m:t>
                    </m:r>
                  </m:oMath>
                </a14:m>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as</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two </a:t>
                </a:r>
                <a:r>
                  <a:rPr lang="en-US" altLang="zh-CN" sz="2000" dirty="0">
                    <a:solidFill>
                      <a:srgbClr val="FF0000"/>
                    </a:solidFill>
                    <a:latin typeface="Times New Roman Bold" panose="02020603050405020304" charset="0"/>
                    <a:cs typeface="Times New Roman Bold" panose="02020603050405020304" charset="0"/>
                    <a:sym typeface="+mn-ea"/>
                  </a:rPr>
                  <a:t>prominent vibrations </a:t>
                </a:r>
                <a:r>
                  <a:rPr lang="en-US" altLang="zh-CN" sz="2000" dirty="0">
                    <a:latin typeface="Times New Roman Bold" panose="02020603050405020304" charset="0"/>
                    <a:cs typeface="Times New Roman Bold" panose="02020603050405020304" charset="0"/>
                    <a:sym typeface="+mn-ea"/>
                  </a:rPr>
                  <a:t>and other noises as:</a:t>
                </a:r>
              </a:p>
            </p:txBody>
          </p:sp>
        </mc:Choice>
        <mc:Fallback>
          <p:sp>
            <p:nvSpPr>
              <p:cNvPr id="8" name="TextBox 7">
                <a:extLst>
                  <a:ext uri="{FF2B5EF4-FFF2-40B4-BE49-F238E27FC236}">
                    <a16:creationId xmlns:a16="http://schemas.microsoft.com/office/drawing/2014/main" id="{AB907C88-C971-7C19-78CF-0AC9CD5B9A76}"/>
                  </a:ext>
                </a:extLst>
              </p:cNvPr>
              <p:cNvSpPr txBox="1">
                <a:spLocks noRot="1" noChangeAspect="1" noMove="1" noResize="1" noEditPoints="1" noAdjustHandles="1" noChangeArrowheads="1" noChangeShapeType="1" noTextEdit="1"/>
              </p:cNvSpPr>
              <p:nvPr/>
            </p:nvSpPr>
            <p:spPr>
              <a:xfrm>
                <a:off x="143641" y="1392309"/>
                <a:ext cx="7457309" cy="707886"/>
              </a:xfrm>
              <a:prstGeom prst="rect">
                <a:avLst/>
              </a:prstGeom>
              <a:blipFill>
                <a:blip r:embed="rId3"/>
                <a:stretch>
                  <a:fillRect l="-850" t="-3509" b="-1403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F98266B-F882-61DC-E97C-3E25869E08FE}"/>
                  </a:ext>
                </a:extLst>
              </p:cNvPr>
              <p:cNvSpPr txBox="1"/>
              <p:nvPr/>
            </p:nvSpPr>
            <p:spPr>
              <a:xfrm>
                <a:off x="132129" y="4278242"/>
                <a:ext cx="5963871" cy="1323439"/>
              </a:xfrm>
              <a:prstGeom prst="rect">
                <a:avLst/>
              </a:prstGeom>
              <a:noFill/>
            </p:spPr>
            <p:txBody>
              <a:bodyPr wrap="square" rtlCol="0">
                <a:spAutoFit/>
              </a:bodyPr>
              <a:lstStyle/>
              <a:p>
                <a14:m>
                  <m:oMath xmlns:m="http://schemas.openxmlformats.org/officeDocument/2006/math">
                    <m:sSub>
                      <m:sSubPr>
                        <m:ctrlPr>
                          <a:rPr lang="en-US" altLang="zh-CN" sz="200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𝑎</m:t>
                        </m:r>
                      </m:e>
                      <m:sub>
                        <m:r>
                          <a:rPr lang="en-US" altLang="zh-CN" sz="2000" b="0" i="1" smtClean="0">
                            <a:latin typeface="Cambria Math" panose="02040503050406030204" pitchFamily="18" charset="0"/>
                            <a:sym typeface="+mn-ea"/>
                          </a:rPr>
                          <m:t>1</m:t>
                        </m:r>
                      </m:sub>
                    </m:sSub>
                  </m:oMath>
                </a14:m>
                <a:r>
                  <a:rPr lang="en-US" altLang="zh-CN" sz="2000" dirty="0">
                    <a:latin typeface="Times New Roman Bold" panose="02020603050405020304" charset="0"/>
                    <a:cs typeface="Times New Roman Bold" panose="02020603050405020304" charset="0"/>
                    <a:sym typeface="+mn-ea"/>
                  </a:rPr>
                  <a:t>,</a:t>
                </a:r>
                <a:r>
                  <a:rPr lang="zh-CN" altLang="en-US" sz="2000" dirty="0">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sz="2000" i="1">
                            <a:latin typeface="Cambria Math" panose="02040503050406030204" pitchFamily="18" charset="0"/>
                            <a:sym typeface="+mn-ea"/>
                          </a:rPr>
                        </m:ctrlPr>
                      </m:sSubPr>
                      <m:e>
                        <m:r>
                          <a:rPr lang="en-US" altLang="zh-CN" sz="2000" i="1">
                            <a:latin typeface="Cambria Math" panose="02040503050406030204" pitchFamily="18" charset="0"/>
                            <a:sym typeface="+mn-ea"/>
                          </a:rPr>
                          <m:t>𝑎</m:t>
                        </m:r>
                      </m:e>
                      <m:sub>
                        <m:r>
                          <a:rPr lang="en-US" altLang="zh-CN" sz="2000" b="0" i="1" smtClean="0">
                            <a:latin typeface="Cambria Math" panose="02040503050406030204" pitchFamily="18" charset="0"/>
                            <a:sym typeface="+mn-ea"/>
                          </a:rPr>
                          <m:t>2</m:t>
                        </m:r>
                      </m:sub>
                    </m:sSub>
                  </m:oMath>
                </a14:m>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Wingdings" pitchFamily="2" charset="2"/>
                  </a:rPr>
                  <a:t></a:t>
                </a:r>
                <a:r>
                  <a:rPr lang="zh-CN" altLang="en-US" sz="2000" dirty="0">
                    <a:latin typeface="Times New Roman Bold" panose="02020603050405020304" charset="0"/>
                    <a:cs typeface="Times New Roman Bold" panose="02020603050405020304" charset="0"/>
                    <a:sym typeface="Wingdings" pitchFamily="2" charset="2"/>
                  </a:rPr>
                  <a:t> </a:t>
                </a:r>
                <a:r>
                  <a:rPr lang="en-US" altLang="zh-CN" sz="2000" dirty="0">
                    <a:latin typeface="Times New Roman Bold" panose="02020603050405020304" charset="0"/>
                    <a:cs typeface="Times New Roman Bold" panose="02020603050405020304" charset="0"/>
                    <a:sym typeface="+mn-ea"/>
                  </a:rPr>
                  <a:t>amplitude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of</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vibrations,</a:t>
                </a:r>
                <a:r>
                  <a:rPr lang="zh-CN" altLang="en-US" sz="2000" dirty="0">
                    <a:latin typeface="Times New Roman Bold" panose="02020603050405020304" charset="0"/>
                    <a:cs typeface="Times New Roman Bold" panose="02020603050405020304" charset="0"/>
                    <a:sym typeface="+mn-ea"/>
                  </a:rPr>
                  <a:t>    </a:t>
                </a:r>
                <a:endParaRPr lang="en-US" altLang="zh-CN" sz="2000" dirty="0">
                  <a:latin typeface="Times New Roman Bold" panose="02020603050405020304" charset="0"/>
                  <a:cs typeface="Times New Roman Bold" panose="02020603050405020304" charset="0"/>
                  <a:sym typeface="+mn-ea"/>
                </a:endParaRPr>
              </a:p>
              <a:p>
                <a14:m>
                  <m:oMath xmlns:m="http://schemas.openxmlformats.org/officeDocument/2006/math">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𝑏</m:t>
                        </m:r>
                      </m:e>
                      <m:sub>
                        <m:r>
                          <a:rPr lang="en-US" altLang="zh-CN" sz="2000" i="1">
                            <a:latin typeface="Cambria Math" panose="02040503050406030204" pitchFamily="18" charset="0"/>
                            <a:sym typeface="+mn-ea"/>
                          </a:rPr>
                          <m:t>1</m:t>
                        </m:r>
                      </m:sub>
                    </m:sSub>
                  </m:oMath>
                </a14:m>
                <a:r>
                  <a:rPr lang="en-US" altLang="zh-CN" sz="2000" dirty="0">
                    <a:latin typeface="Times New Roman Bold" panose="02020603050405020304" charset="0"/>
                    <a:cs typeface="Times New Roman Bold" panose="02020603050405020304" charset="0"/>
                    <a:sym typeface="+mn-ea"/>
                  </a:rPr>
                  <a:t>,</a:t>
                </a:r>
                <a:r>
                  <a:rPr lang="zh-CN" altLang="en-US" sz="2000" dirty="0">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𝑏</m:t>
                        </m:r>
                      </m:e>
                      <m:sub>
                        <m:r>
                          <a:rPr lang="en-US" altLang="zh-CN" sz="2000" i="1">
                            <a:latin typeface="Cambria Math" panose="02040503050406030204" pitchFamily="18" charset="0"/>
                            <a:sym typeface="+mn-ea"/>
                          </a:rPr>
                          <m:t>2</m:t>
                        </m:r>
                      </m:sub>
                    </m:sSub>
                  </m:oMath>
                </a14:m>
                <a:r>
                  <a:rPr lang="en-US" altLang="zh-CN"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Wingdings" pitchFamily="2" charset="2"/>
                  </a:rPr>
                  <a:t></a:t>
                </a:r>
                <a:r>
                  <a:rPr lang="zh-CN" altLang="en-US" sz="2000" dirty="0">
                    <a:latin typeface="Times New Roman Bold" panose="02020603050405020304" charset="0"/>
                    <a:cs typeface="Times New Roman Bold" panose="02020603050405020304" charset="0"/>
                    <a:sym typeface="Wingdings" pitchFamily="2" charset="2"/>
                  </a:rPr>
                  <a:t> </a:t>
                </a:r>
                <a:r>
                  <a:rPr lang="en-US" altLang="zh-CN" sz="2000" dirty="0">
                    <a:latin typeface="Times New Roman Bold" panose="02020603050405020304" charset="0"/>
                    <a:cs typeface="Times New Roman Bold" panose="02020603050405020304" charset="0"/>
                    <a:sym typeface="Wingdings" pitchFamily="2" charset="2"/>
                  </a:rPr>
                  <a:t>length/width</a:t>
                </a:r>
                <a:r>
                  <a:rPr lang="zh-CN" altLang="en-US" sz="2000" dirty="0">
                    <a:latin typeface="Times New Roman Bold" panose="02020603050405020304" charset="0"/>
                    <a:cs typeface="Times New Roman Bold" panose="02020603050405020304" charset="0"/>
                    <a:sym typeface="Wingdings" pitchFamily="2" charset="2"/>
                  </a:rPr>
                  <a:t> </a:t>
                </a:r>
                <a:r>
                  <a:rPr lang="en-US" altLang="zh-CN" sz="2000" dirty="0">
                    <a:latin typeface="Times New Roman Bold" panose="02020603050405020304" charset="0"/>
                    <a:cs typeface="Times New Roman Bold" panose="02020603050405020304" charset="0"/>
                    <a:sym typeface="Wingdings" pitchFamily="2" charset="2"/>
                  </a:rPr>
                  <a:t>of</a:t>
                </a:r>
                <a:r>
                  <a:rPr lang="zh-CN" altLang="en-US" sz="2000" dirty="0">
                    <a:latin typeface="Times New Roman Bold" panose="02020603050405020304" charset="0"/>
                    <a:cs typeface="Times New Roman Bold" panose="02020603050405020304" charset="0"/>
                    <a:sym typeface="Wingdings" pitchFamily="2" charset="2"/>
                  </a:rPr>
                  <a:t> </a:t>
                </a:r>
                <a:r>
                  <a:rPr lang="en-US" altLang="zh-CN" sz="2000" dirty="0">
                    <a:latin typeface="Times New Roman Bold" panose="02020603050405020304" charset="0"/>
                    <a:cs typeface="Times New Roman Bold" panose="02020603050405020304" charset="0"/>
                    <a:sym typeface="Wingdings" pitchFamily="2" charset="2"/>
                  </a:rPr>
                  <a:t>the</a:t>
                </a:r>
                <a:r>
                  <a:rPr lang="zh-CN" altLang="en-US" sz="2000" dirty="0">
                    <a:latin typeface="Times New Roman Bold" panose="02020603050405020304" charset="0"/>
                    <a:cs typeface="Times New Roman Bold" panose="02020603050405020304" charset="0"/>
                    <a:sym typeface="Wingdings" pitchFamily="2" charset="2"/>
                  </a:rPr>
                  <a:t> </a:t>
                </a:r>
                <a:r>
                  <a:rPr lang="en-US" altLang="zh-CN" sz="2000" dirty="0">
                    <a:latin typeface="Times New Roman Bold" panose="02020603050405020304" charset="0"/>
                    <a:cs typeface="Times New Roman Bold" panose="02020603050405020304" charset="0"/>
                    <a:sym typeface="Wingdings" pitchFamily="2" charset="2"/>
                  </a:rPr>
                  <a:t>vibration,</a:t>
                </a:r>
                <a:r>
                  <a:rPr lang="zh-CN" altLang="en-US" sz="2000" dirty="0">
                    <a:latin typeface="Times New Roman Bold" panose="02020603050405020304" charset="0"/>
                    <a:cs typeface="Times New Roman Bold" panose="02020603050405020304" charset="0"/>
                    <a:sym typeface="Wingdings" pitchFamily="2" charset="2"/>
                  </a:rPr>
                  <a:t> </a:t>
                </a:r>
                <a:endParaRPr lang="en-US" altLang="zh-CN" sz="2000" dirty="0">
                  <a:latin typeface="Times New Roman Bold" panose="02020603050405020304" charset="0"/>
                  <a:cs typeface="Times New Roman Bold" panose="02020603050405020304" charset="0"/>
                  <a:sym typeface="Wingdings" pitchFamily="2" charset="2"/>
                </a:endParaRPr>
              </a:p>
              <a:p>
                <a14:m>
                  <m:oMath xmlns:m="http://schemas.openxmlformats.org/officeDocument/2006/math">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𝑓</m:t>
                        </m:r>
                      </m:e>
                      <m:sub>
                        <m:r>
                          <a:rPr lang="en-US" altLang="zh-CN" sz="2000" i="1">
                            <a:latin typeface="Cambria Math" panose="02040503050406030204" pitchFamily="18" charset="0"/>
                            <a:sym typeface="+mn-ea"/>
                          </a:rPr>
                          <m:t>1</m:t>
                        </m:r>
                      </m:sub>
                    </m:sSub>
                  </m:oMath>
                </a14:m>
                <a:r>
                  <a:rPr lang="en-US" altLang="zh-CN" sz="2000" dirty="0">
                    <a:latin typeface="Times New Roman Bold" panose="02020603050405020304" charset="0"/>
                    <a:cs typeface="Times New Roman Bold" panose="02020603050405020304" charset="0"/>
                    <a:sym typeface="+mn-ea"/>
                  </a:rPr>
                  <a:t>,</a:t>
                </a:r>
                <a:r>
                  <a:rPr lang="zh-CN" altLang="en-US" sz="2000" dirty="0">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𝑓</m:t>
                        </m:r>
                      </m:e>
                      <m:sub>
                        <m:r>
                          <a:rPr lang="en-US" altLang="zh-CN" sz="2000" i="1">
                            <a:latin typeface="Cambria Math" panose="02040503050406030204" pitchFamily="18" charset="0"/>
                            <a:ea typeface="Cambria Math" panose="02040503050406030204" pitchFamily="18" charset="0"/>
                            <a:sym typeface="+mn-ea"/>
                          </a:rPr>
                          <m:t>2</m:t>
                        </m:r>
                      </m:sub>
                    </m:sSub>
                  </m:oMath>
                </a14:m>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Wingdings" pitchFamily="2" charset="2"/>
                  </a:rPr>
                  <a:t></a:t>
                </a:r>
                <a:r>
                  <a:rPr lang="zh-CN" altLang="en-US" sz="2000" dirty="0">
                    <a:latin typeface="Times New Roman Bold" panose="02020603050405020304" charset="0"/>
                    <a:cs typeface="Times New Roman Bold" panose="02020603050405020304" charset="0"/>
                    <a:sym typeface="Wingdings" pitchFamily="2" charset="2"/>
                  </a:rPr>
                  <a:t> </a:t>
                </a:r>
                <a:r>
                  <a:rPr lang="en-US" altLang="zh-CN" sz="2000" dirty="0">
                    <a:solidFill>
                      <a:srgbClr val="FF0000"/>
                    </a:solidFill>
                    <a:latin typeface="Times New Roman Bold" panose="02020603050405020304" charset="0"/>
                    <a:cs typeface="Times New Roman Bold" panose="02020603050405020304" charset="0"/>
                    <a:sym typeface="+mn-ea"/>
                  </a:rPr>
                  <a:t>central</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frequency</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of</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the</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vibration,</a:t>
                </a:r>
              </a:p>
              <a:p>
                <a14:m>
                  <m:oMath xmlns:m="http://schemas.openxmlformats.org/officeDocument/2006/math">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𝑇</m:t>
                        </m:r>
                      </m:e>
                      <m:sub>
                        <m:r>
                          <a:rPr lang="en-US" altLang="zh-CN" sz="2000" i="1">
                            <a:latin typeface="Cambria Math" panose="02040503050406030204" pitchFamily="18" charset="0"/>
                            <a:sym typeface="+mn-ea"/>
                          </a:rPr>
                          <m:t>1</m:t>
                        </m:r>
                      </m:sub>
                    </m:sSub>
                  </m:oMath>
                </a14:m>
                <a:r>
                  <a:rPr lang="en-US" altLang="zh-CN" sz="2000" dirty="0">
                    <a:latin typeface="Times New Roman Bold" panose="02020603050405020304" charset="0"/>
                    <a:cs typeface="Times New Roman Bold" panose="02020603050405020304" charset="0"/>
                    <a:sym typeface="+mn-ea"/>
                  </a:rPr>
                  <a:t>,</a:t>
                </a:r>
                <a:r>
                  <a:rPr lang="zh-CN" altLang="en-US" sz="2000" dirty="0">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𝑇</m:t>
                        </m:r>
                      </m:e>
                      <m:sub>
                        <m:r>
                          <a:rPr lang="en-US" altLang="zh-CN" sz="2000" i="1">
                            <a:latin typeface="Cambria Math" panose="02040503050406030204" pitchFamily="18" charset="0"/>
                            <a:sym typeface="+mn-ea"/>
                          </a:rPr>
                          <m:t>2</m:t>
                        </m:r>
                      </m:sub>
                    </m:sSub>
                  </m:oMath>
                </a14:m>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Wingdings" pitchFamily="2" charset="2"/>
                  </a:rPr>
                  <a:t></a:t>
                </a:r>
                <a:r>
                  <a:rPr lang="zh-CN" altLang="en-US" sz="2000" dirty="0">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when</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the</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vibrations</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happen.</a:t>
                </a:r>
              </a:p>
            </p:txBody>
          </p:sp>
        </mc:Choice>
        <mc:Fallback>
          <p:sp>
            <p:nvSpPr>
              <p:cNvPr id="17" name="TextBox 16">
                <a:extLst>
                  <a:ext uri="{FF2B5EF4-FFF2-40B4-BE49-F238E27FC236}">
                    <a16:creationId xmlns:a16="http://schemas.microsoft.com/office/drawing/2014/main" id="{3F98266B-F882-61DC-E97C-3E25869E08FE}"/>
                  </a:ext>
                </a:extLst>
              </p:cNvPr>
              <p:cNvSpPr txBox="1">
                <a:spLocks noRot="1" noChangeAspect="1" noMove="1" noResize="1" noEditPoints="1" noAdjustHandles="1" noChangeArrowheads="1" noChangeShapeType="1" noTextEdit="1"/>
              </p:cNvSpPr>
              <p:nvPr/>
            </p:nvSpPr>
            <p:spPr>
              <a:xfrm>
                <a:off x="132129" y="4278242"/>
                <a:ext cx="5963871" cy="1323439"/>
              </a:xfrm>
              <a:prstGeom prst="rect">
                <a:avLst/>
              </a:prstGeom>
              <a:blipFill>
                <a:blip r:embed="rId4"/>
                <a:stretch>
                  <a:fillRect l="-425" t="-1887" b="-6604"/>
                </a:stretch>
              </a:blipFill>
            </p:spPr>
            <p:txBody>
              <a:bodyPr/>
              <a:lstStyle/>
              <a:p>
                <a:r>
                  <a:rPr lang="en-CN">
                    <a:noFill/>
                  </a:rPr>
                  <a:t> </a:t>
                </a:r>
              </a:p>
            </p:txBody>
          </p:sp>
        </mc:Fallback>
      </mc:AlternateContent>
      <p:pic>
        <p:nvPicPr>
          <p:cNvPr id="29" name="Picture 28">
            <a:extLst>
              <a:ext uri="{FF2B5EF4-FFF2-40B4-BE49-F238E27FC236}">
                <a16:creationId xmlns:a16="http://schemas.microsoft.com/office/drawing/2014/main" id="{D571F3DA-BF61-BDD7-5669-6AF767B00637}"/>
              </a:ext>
            </a:extLst>
          </p:cNvPr>
          <p:cNvPicPr>
            <a:picLocks noChangeAspect="1"/>
          </p:cNvPicPr>
          <p:nvPr/>
        </p:nvPicPr>
        <p:blipFill>
          <a:blip r:embed="rId5"/>
          <a:stretch>
            <a:fillRect/>
          </a:stretch>
        </p:blipFill>
        <p:spPr>
          <a:xfrm>
            <a:off x="143641" y="2131774"/>
            <a:ext cx="3288557" cy="425579"/>
          </a:xfrm>
          <a:prstGeom prst="rect">
            <a:avLst/>
          </a:prstGeom>
        </p:spPr>
      </p:pic>
      <p:pic>
        <p:nvPicPr>
          <p:cNvPr id="30" name="Picture 29">
            <a:extLst>
              <a:ext uri="{FF2B5EF4-FFF2-40B4-BE49-F238E27FC236}">
                <a16:creationId xmlns:a16="http://schemas.microsoft.com/office/drawing/2014/main" id="{767BC581-1332-B326-A404-9620433438B5}"/>
              </a:ext>
            </a:extLst>
          </p:cNvPr>
          <p:cNvPicPr>
            <a:picLocks noChangeAspect="1"/>
          </p:cNvPicPr>
          <p:nvPr/>
        </p:nvPicPr>
        <p:blipFill>
          <a:blip r:embed="rId6"/>
          <a:stretch>
            <a:fillRect/>
          </a:stretch>
        </p:blipFill>
        <p:spPr>
          <a:xfrm>
            <a:off x="143641" y="2871009"/>
            <a:ext cx="3761778" cy="1371698"/>
          </a:xfrm>
          <a:prstGeom prst="rect">
            <a:avLst/>
          </a:prstGeom>
        </p:spPr>
      </p:pic>
      <p:sp>
        <p:nvSpPr>
          <p:cNvPr id="27" name="Rounded Rectangle 26">
            <a:extLst>
              <a:ext uri="{FF2B5EF4-FFF2-40B4-BE49-F238E27FC236}">
                <a16:creationId xmlns:a16="http://schemas.microsoft.com/office/drawing/2014/main" id="{C0554CAB-2578-A8B5-2B34-47CD9DB3DA57}"/>
              </a:ext>
            </a:extLst>
          </p:cNvPr>
          <p:cNvSpPr/>
          <p:nvPr/>
        </p:nvSpPr>
        <p:spPr>
          <a:xfrm>
            <a:off x="3169062" y="-840368"/>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pic>
        <p:nvPicPr>
          <p:cNvPr id="12" name="Picture 11">
            <a:extLst>
              <a:ext uri="{FF2B5EF4-FFF2-40B4-BE49-F238E27FC236}">
                <a16:creationId xmlns:a16="http://schemas.microsoft.com/office/drawing/2014/main" id="{282B104E-A632-7748-2094-39BEA8AFFF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1740" y="1957807"/>
            <a:ext cx="5598950" cy="4029624"/>
          </a:xfrm>
          <a:prstGeom prst="rect">
            <a:avLst/>
          </a:prstGeom>
        </p:spPr>
      </p:pic>
      <p:sp>
        <p:nvSpPr>
          <p:cNvPr id="23" name="TextBox 22">
            <a:extLst>
              <a:ext uri="{FF2B5EF4-FFF2-40B4-BE49-F238E27FC236}">
                <a16:creationId xmlns:a16="http://schemas.microsoft.com/office/drawing/2014/main" id="{5F4009E7-3A6D-B227-E20D-19E267F6059B}"/>
              </a:ext>
            </a:extLst>
          </p:cNvPr>
          <p:cNvSpPr txBox="1"/>
          <p:nvPr/>
        </p:nvSpPr>
        <p:spPr>
          <a:xfrm>
            <a:off x="181741" y="2615420"/>
            <a:ext cx="759724"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with</a:t>
            </a:r>
          </a:p>
        </p:txBody>
      </p:sp>
      <p:sp>
        <p:nvSpPr>
          <p:cNvPr id="44" name="Rounded Rectangle 43">
            <a:extLst>
              <a:ext uri="{FF2B5EF4-FFF2-40B4-BE49-F238E27FC236}">
                <a16:creationId xmlns:a16="http://schemas.microsoft.com/office/drawing/2014/main" id="{2C1CB178-721C-48AF-9023-534397F2B9BE}"/>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Signal</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Model</a:t>
            </a:r>
            <a:endParaRPr lang="en-US" sz="2800" b="1" dirty="0">
              <a:solidFill>
                <a:srgbClr val="000000"/>
              </a:solidFill>
              <a:effectLst/>
              <a:latin typeface="Times New Roman" panose="02020603050405020304" pitchFamily="18" charset="0"/>
            </a:endParaRPr>
          </a:p>
        </p:txBody>
      </p:sp>
      <p:sp>
        <p:nvSpPr>
          <p:cNvPr id="45" name="矩形 22">
            <a:extLst>
              <a:ext uri="{FF2B5EF4-FFF2-40B4-BE49-F238E27FC236}">
                <a16:creationId xmlns:a16="http://schemas.microsoft.com/office/drawing/2014/main" id="{7113B099-9AF3-028C-0024-2B65D0159E87}"/>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23">
            <a:extLst>
              <a:ext uri="{FF2B5EF4-FFF2-40B4-BE49-F238E27FC236}">
                <a16:creationId xmlns:a16="http://schemas.microsoft.com/office/drawing/2014/main" id="{19B768EB-C17C-F3B3-3EC0-4B8272FAC1C8}"/>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Group 46">
            <a:extLst>
              <a:ext uri="{FF2B5EF4-FFF2-40B4-BE49-F238E27FC236}">
                <a16:creationId xmlns:a16="http://schemas.microsoft.com/office/drawing/2014/main" id="{F9D1638C-6AE4-A2BF-1634-54C9746A955F}"/>
              </a:ext>
            </a:extLst>
          </p:cNvPr>
          <p:cNvGrpSpPr/>
          <p:nvPr/>
        </p:nvGrpSpPr>
        <p:grpSpPr>
          <a:xfrm>
            <a:off x="227423" y="552637"/>
            <a:ext cx="1343659" cy="107163"/>
            <a:chOff x="86711" y="567935"/>
            <a:chExt cx="1343659" cy="107163"/>
          </a:xfrm>
        </p:grpSpPr>
        <p:sp>
          <p:nvSpPr>
            <p:cNvPr id="48" name="Oval 47">
              <a:extLst>
                <a:ext uri="{FF2B5EF4-FFF2-40B4-BE49-F238E27FC236}">
                  <a16:creationId xmlns:a16="http://schemas.microsoft.com/office/drawing/2014/main" id="{A80B4405-AB22-9D3A-7B9C-7B5649427029}"/>
                </a:ext>
              </a:extLst>
            </p:cNvPr>
            <p:cNvSpPr/>
            <p:nvPr/>
          </p:nvSpPr>
          <p:spPr>
            <a:xfrm>
              <a:off x="323228"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9" name="Oval 48">
              <a:extLst>
                <a:ext uri="{FF2B5EF4-FFF2-40B4-BE49-F238E27FC236}">
                  <a16:creationId xmlns:a16="http://schemas.microsoft.com/office/drawing/2014/main" id="{91DBE5C9-5FD3-C9E5-1A01-1848B9BE9C92}"/>
                </a:ext>
              </a:extLst>
            </p:cNvPr>
            <p:cNvSpPr/>
            <p:nvPr/>
          </p:nvSpPr>
          <p:spPr>
            <a:xfrm>
              <a:off x="589199"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Oval 49">
              <a:extLst>
                <a:ext uri="{FF2B5EF4-FFF2-40B4-BE49-F238E27FC236}">
                  <a16:creationId xmlns:a16="http://schemas.microsoft.com/office/drawing/2014/main" id="{3E10B215-51EE-2847-3427-E453D24EB839}"/>
                </a:ext>
              </a:extLst>
            </p:cNvPr>
            <p:cNvSpPr/>
            <p:nvPr/>
          </p:nvSpPr>
          <p:spPr>
            <a:xfrm>
              <a:off x="831405" y="572932"/>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51" name="Oval 50">
              <a:extLst>
                <a:ext uri="{FF2B5EF4-FFF2-40B4-BE49-F238E27FC236}">
                  <a16:creationId xmlns:a16="http://schemas.microsoft.com/office/drawing/2014/main" id="{62958683-E515-86A0-CB84-6D2FFB37A77B}"/>
                </a:ext>
              </a:extLst>
            </p:cNvPr>
            <p:cNvSpPr/>
            <p:nvPr/>
          </p:nvSpPr>
          <p:spPr>
            <a:xfrm>
              <a:off x="1090027"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Oval 51">
              <a:extLst>
                <a:ext uri="{FF2B5EF4-FFF2-40B4-BE49-F238E27FC236}">
                  <a16:creationId xmlns:a16="http://schemas.microsoft.com/office/drawing/2014/main" id="{DABD5D6C-673F-BCAD-6BF5-E6814F03C0AE}"/>
                </a:ext>
              </a:extLst>
            </p:cNvPr>
            <p:cNvSpPr/>
            <p:nvPr/>
          </p:nvSpPr>
          <p:spPr>
            <a:xfrm>
              <a:off x="1328204" y="57108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Oval 52">
              <a:extLst>
                <a:ext uri="{FF2B5EF4-FFF2-40B4-BE49-F238E27FC236}">
                  <a16:creationId xmlns:a16="http://schemas.microsoft.com/office/drawing/2014/main" id="{C57E9275-79EE-08AA-68DC-1AC53C42B946}"/>
                </a:ext>
              </a:extLst>
            </p:cNvPr>
            <p:cNvSpPr/>
            <p:nvPr/>
          </p:nvSpPr>
          <p:spPr>
            <a:xfrm>
              <a:off x="86711"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54" name="Rounded Rectangle 53">
            <a:extLst>
              <a:ext uri="{FF2B5EF4-FFF2-40B4-BE49-F238E27FC236}">
                <a16:creationId xmlns:a16="http://schemas.microsoft.com/office/drawing/2014/main" id="{BAEA64DF-A80C-D4DE-DE58-7E43F9C29508}"/>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6C607C40-8324-86F7-0D41-D825F1C9DF1B}"/>
              </a:ext>
            </a:extLst>
          </p:cNvPr>
          <p:cNvSpPr txBox="1"/>
          <p:nvPr/>
        </p:nvSpPr>
        <p:spPr>
          <a:xfrm>
            <a:off x="8278998" y="5906155"/>
            <a:ext cx="2598981" cy="400110"/>
          </a:xfrm>
          <a:prstGeom prst="rect">
            <a:avLst/>
          </a:prstGeom>
          <a:noFill/>
        </p:spPr>
        <p:txBody>
          <a:bodyPr wrap="none" rtlCol="0">
            <a:spAutoFit/>
          </a:bodyPr>
          <a:lstStyle/>
          <a:p>
            <a:r>
              <a:rPr lang="en-CN" altLang="zh-CN" sz="2000" b="1" dirty="0">
                <a:latin typeface="Times New Roman Bold" panose="02020603050405020304" charset="0"/>
                <a:cs typeface="Times New Roman Bold" panose="02020603050405020304" charset="0"/>
                <a:sym typeface="+mn-ea"/>
              </a:rPr>
              <a:t>Synthetic</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radar</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signal</a:t>
            </a:r>
          </a:p>
        </p:txBody>
      </p:sp>
    </p:spTree>
    <p:extLst>
      <p:ext uri="{BB962C8B-B14F-4D97-AF65-F5344CB8AC3E}">
        <p14:creationId xmlns:p14="http://schemas.microsoft.com/office/powerpoint/2010/main" val="529101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8F202-5BF3-7546-C575-59B80F98FA9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6D3A7C5-E3B4-05DD-96DE-8CDACECDF4F5}"/>
              </a:ext>
            </a:extLst>
          </p:cNvPr>
          <p:cNvSpPr>
            <a:spLocks noGrp="1"/>
          </p:cNvSpPr>
          <p:nvPr>
            <p:ph type="dt" sz="half" idx="10"/>
          </p:nvPr>
        </p:nvSpPr>
        <p:spPr>
          <a:xfrm>
            <a:off x="838200" y="6439535"/>
            <a:ext cx="2743200" cy="365125"/>
          </a:xfrm>
        </p:spPr>
        <p:txBody>
          <a:bodyPr/>
          <a:lstStyle/>
          <a:p>
            <a:fld id="{BF57091B-18A9-524E-8698-DB52C28ED1EB}"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733B52D0-F23C-7D7D-A02E-3167E891457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130DF3C-CC75-B3BB-7527-74A26D79A6C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19</a:t>
            </a:fld>
            <a:endParaRPr lang="zh-CN" altLang="en-US"/>
          </a:p>
        </p:txBody>
      </p:sp>
      <p:sp>
        <p:nvSpPr>
          <p:cNvPr id="13" name="Rectangle 6">
            <a:extLst>
              <a:ext uri="{FF2B5EF4-FFF2-40B4-BE49-F238E27FC236}">
                <a16:creationId xmlns:a16="http://schemas.microsoft.com/office/drawing/2014/main" id="{48327F0C-D8AC-D919-03AF-BD3EAE35E7D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24EEF117-6A02-9BF3-843B-6DA5543702A5}"/>
              </a:ext>
            </a:extLst>
          </p:cNvPr>
          <p:cNvSpPr/>
          <p:nvPr/>
        </p:nvSpPr>
        <p:spPr>
          <a:xfrm>
            <a:off x="3252229" y="-1325882"/>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sp>
        <p:nvSpPr>
          <p:cNvPr id="6" name="TextBox 5">
            <a:extLst>
              <a:ext uri="{FF2B5EF4-FFF2-40B4-BE49-F238E27FC236}">
                <a16:creationId xmlns:a16="http://schemas.microsoft.com/office/drawing/2014/main" id="{0531CCCE-517B-CB27-1934-74E9C57FDD9E}"/>
              </a:ext>
            </a:extLst>
          </p:cNvPr>
          <p:cNvSpPr txBox="1"/>
          <p:nvPr/>
        </p:nvSpPr>
        <p:spPr>
          <a:xfrm>
            <a:off x="57166" y="916026"/>
            <a:ext cx="3950762"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Single Cycle ECG Generator</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(SCEG):</a:t>
            </a:r>
          </a:p>
        </p:txBody>
      </p:sp>
      <p:pic>
        <p:nvPicPr>
          <p:cNvPr id="7" name="Picture 6">
            <a:extLst>
              <a:ext uri="{FF2B5EF4-FFF2-40B4-BE49-F238E27FC236}">
                <a16:creationId xmlns:a16="http://schemas.microsoft.com/office/drawing/2014/main" id="{9E737D0B-D304-CE9D-97AA-4AC503BE6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6" y="1300747"/>
            <a:ext cx="11889101" cy="1778172"/>
          </a:xfrm>
          <a:prstGeom prst="rect">
            <a:avLst/>
          </a:prstGeom>
        </p:spPr>
      </p:pic>
      <p:pic>
        <p:nvPicPr>
          <p:cNvPr id="8" name="Picture 7">
            <a:extLst>
              <a:ext uri="{FF2B5EF4-FFF2-40B4-BE49-F238E27FC236}">
                <a16:creationId xmlns:a16="http://schemas.microsoft.com/office/drawing/2014/main" id="{F62CD7B2-03AD-9535-21C7-05C535F08FBC}"/>
              </a:ext>
            </a:extLst>
          </p:cNvPr>
          <p:cNvPicPr>
            <a:picLocks noChangeAspect="1"/>
          </p:cNvPicPr>
          <p:nvPr/>
        </p:nvPicPr>
        <p:blipFill>
          <a:blip r:embed="rId4"/>
          <a:stretch>
            <a:fillRect/>
          </a:stretch>
        </p:blipFill>
        <p:spPr>
          <a:xfrm>
            <a:off x="5423145" y="4588528"/>
            <a:ext cx="3344550" cy="1526527"/>
          </a:xfrm>
          <a:prstGeom prst="rect">
            <a:avLst/>
          </a:prstGeom>
        </p:spPr>
      </p:pic>
      <p:pic>
        <p:nvPicPr>
          <p:cNvPr id="11" name="Picture 10">
            <a:extLst>
              <a:ext uri="{FF2B5EF4-FFF2-40B4-BE49-F238E27FC236}">
                <a16:creationId xmlns:a16="http://schemas.microsoft.com/office/drawing/2014/main" id="{6176790F-E6F6-7BD1-D87D-B295FE2B959C}"/>
              </a:ext>
            </a:extLst>
          </p:cNvPr>
          <p:cNvPicPr>
            <a:picLocks noChangeAspect="1"/>
          </p:cNvPicPr>
          <p:nvPr/>
        </p:nvPicPr>
        <p:blipFill>
          <a:blip r:embed="rId5"/>
          <a:stretch>
            <a:fillRect/>
          </a:stretch>
        </p:blipFill>
        <p:spPr>
          <a:xfrm>
            <a:off x="8864412" y="3429000"/>
            <a:ext cx="3270422" cy="24866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8770D5-1F3D-09DB-A304-8A235A907603}"/>
                  </a:ext>
                </a:extLst>
              </p:cNvPr>
              <p:cNvSpPr txBox="1"/>
              <p:nvPr/>
            </p:nvSpPr>
            <p:spPr>
              <a:xfrm>
                <a:off x="57166" y="3237565"/>
                <a:ext cx="6556603"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The ODE model describes a 3D trajectory denoted by</a:t>
                </a:r>
                <a:r>
                  <a:rPr lang="zh-CN" altLang="en-US" b="1" dirty="0">
                    <a:latin typeface="Times New Roman Bold" panose="02020603050405020304" charset="0"/>
                    <a:cs typeface="Times New Roman Bold" panose="02020603050405020304" charset="0"/>
                    <a:sym typeface="+mn-ea"/>
                  </a:rPr>
                  <a:t> </a:t>
                </a:r>
                <a14:m>
                  <m:oMath xmlns:m="http://schemas.openxmlformats.org/officeDocument/2006/math">
                    <m:r>
                      <m:rPr>
                        <m:nor/>
                      </m:rPr>
                      <a:rPr lang="en-US" altLang="zh-CN" b="1" dirty="0">
                        <a:latin typeface="Times New Roman Bold" panose="02020603050405020304"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𝒙</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𝒚</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𝒛</m:t>
                    </m:r>
                    <m:r>
                      <m:rPr>
                        <m:nor/>
                      </m:rPr>
                      <a:rPr lang="en-US" altLang="zh-CN" b="1" dirty="0">
                        <a:latin typeface="Times New Roman Bold" panose="02020603050405020304" charset="0"/>
                        <a:cs typeface="Times New Roman Bold" panose="02020603050405020304" charset="0"/>
                        <a:sym typeface="+mn-ea"/>
                      </a:rPr>
                      <m:t>)</m:t>
                    </m:r>
                  </m:oMath>
                </a14:m>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[6]</a:t>
                </a:r>
              </a:p>
            </p:txBody>
          </p:sp>
        </mc:Choice>
        <mc:Fallback xmlns="">
          <p:sp>
            <p:nvSpPr>
              <p:cNvPr id="12" name="TextBox 11">
                <a:extLst>
                  <a:ext uri="{FF2B5EF4-FFF2-40B4-BE49-F238E27FC236}">
                    <a16:creationId xmlns:a16="http://schemas.microsoft.com/office/drawing/2014/main" id="{8F8770D5-1F3D-09DB-A304-8A235A907603}"/>
                  </a:ext>
                </a:extLst>
              </p:cNvPr>
              <p:cNvSpPr txBox="1">
                <a:spLocks noRot="1" noChangeAspect="1" noMove="1" noResize="1" noEditPoints="1" noAdjustHandles="1" noChangeArrowheads="1" noChangeShapeType="1" noTextEdit="1"/>
              </p:cNvSpPr>
              <p:nvPr/>
            </p:nvSpPr>
            <p:spPr>
              <a:xfrm>
                <a:off x="57166" y="3237565"/>
                <a:ext cx="6556603" cy="369332"/>
              </a:xfrm>
              <a:prstGeom prst="rect">
                <a:avLst/>
              </a:prstGeom>
              <a:blipFill>
                <a:blip r:embed="rId7"/>
                <a:stretch>
                  <a:fillRect l="-774" t="-6452" b="-19355"/>
                </a:stretch>
              </a:blipFill>
            </p:spPr>
            <p:txBody>
              <a:bodyPr/>
              <a:lstStyle/>
              <a:p>
                <a:r>
                  <a:rPr lang="en-CN">
                    <a:noFill/>
                  </a:rPr>
                  <a:t> </a:t>
                </a:r>
              </a:p>
            </p:txBody>
          </p:sp>
        </mc:Fallback>
      </mc:AlternateContent>
      <p:sp>
        <p:nvSpPr>
          <p:cNvPr id="17" name="矩形 16">
            <a:extLst>
              <a:ext uri="{FF2B5EF4-FFF2-40B4-BE49-F238E27FC236}">
                <a16:creationId xmlns:a16="http://schemas.microsoft.com/office/drawing/2014/main" id="{C5709ED2-7BC9-075F-EE38-1844533CFEF4}"/>
              </a:ext>
            </a:extLst>
          </p:cNvPr>
          <p:cNvSpPr/>
          <p:nvPr/>
        </p:nvSpPr>
        <p:spPr>
          <a:xfrm>
            <a:off x="0" y="6181933"/>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[6]</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P. E. </a:t>
            </a:r>
            <a:r>
              <a:rPr lang="en-US" altLang="zh-CN" sz="1000" dirty="0" err="1">
                <a:solidFill>
                  <a:schemeClr val="tx1">
                    <a:lumMod val="50000"/>
                    <a:lumOff val="50000"/>
                  </a:schemeClr>
                </a:solidFill>
                <a:latin typeface="Helvetica" pitchFamily="2" charset="0"/>
              </a:rPr>
              <a:t>McSharry</a:t>
            </a:r>
            <a:r>
              <a:rPr lang="en-US" altLang="zh-CN" sz="1000" dirty="0">
                <a:solidFill>
                  <a:schemeClr val="tx1">
                    <a:lumMod val="50000"/>
                    <a:lumOff val="50000"/>
                  </a:schemeClr>
                </a:solidFill>
                <a:latin typeface="Helvetica" pitchFamily="2" charset="0"/>
              </a:rPr>
              <a:t>, G. D. Clifford, L. </a:t>
            </a:r>
            <a:r>
              <a:rPr lang="en-US" altLang="zh-CN" sz="1000" dirty="0" err="1">
                <a:solidFill>
                  <a:schemeClr val="tx1">
                    <a:lumMod val="50000"/>
                    <a:lumOff val="50000"/>
                  </a:schemeClr>
                </a:solidFill>
                <a:latin typeface="Helvetica" pitchFamily="2" charset="0"/>
              </a:rPr>
              <a:t>Tarassenko</a:t>
            </a:r>
            <a:r>
              <a:rPr lang="en-US" altLang="zh-CN" sz="1000" dirty="0">
                <a:solidFill>
                  <a:schemeClr val="tx1">
                    <a:lumMod val="50000"/>
                    <a:lumOff val="50000"/>
                  </a:schemeClr>
                </a:solidFill>
                <a:latin typeface="Helvetica" pitchFamily="2" charset="0"/>
              </a:rPr>
              <a:t>, and L. A. Smith, “A dynamical model for generating synthetic electrocardiogram signals,” IEEE transactions on biomedical engineering, vol. 50, no. 3, pp. 289–294, Mar. 2003.</a:t>
            </a:r>
          </a:p>
        </p:txBody>
      </p:sp>
      <p:sp>
        <p:nvSpPr>
          <p:cNvPr id="18" name="Rectangle 17">
            <a:extLst>
              <a:ext uri="{FF2B5EF4-FFF2-40B4-BE49-F238E27FC236}">
                <a16:creationId xmlns:a16="http://schemas.microsoft.com/office/drawing/2014/main" id="{CD7EFE6F-5156-B01F-131F-DED25173896F}"/>
              </a:ext>
            </a:extLst>
          </p:cNvPr>
          <p:cNvSpPr/>
          <p:nvPr/>
        </p:nvSpPr>
        <p:spPr>
          <a:xfrm>
            <a:off x="2910285" y="3237565"/>
            <a:ext cx="1365382" cy="400110"/>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69EFBD95-BB15-DFED-A8AD-AB76EDE68793}"/>
              </a:ext>
            </a:extLst>
          </p:cNvPr>
          <p:cNvCxnSpPr>
            <a:cxnSpLocks/>
            <a:stCxn id="18" idx="2"/>
            <a:endCxn id="11" idx="1"/>
          </p:cNvCxnSpPr>
          <p:nvPr/>
        </p:nvCxnSpPr>
        <p:spPr>
          <a:xfrm>
            <a:off x="3592976" y="3637675"/>
            <a:ext cx="5271436" cy="1034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98BF5FB-0ABA-F923-652F-A19BFC2210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0" y="3837730"/>
            <a:ext cx="5423145" cy="1969946"/>
          </a:xfrm>
          <a:prstGeom prst="rect">
            <a:avLst/>
          </a:prstGeom>
        </p:spPr>
      </p:pic>
      <p:cxnSp>
        <p:nvCxnSpPr>
          <p:cNvPr id="24" name="Straight Arrow Connector 23">
            <a:extLst>
              <a:ext uri="{FF2B5EF4-FFF2-40B4-BE49-F238E27FC236}">
                <a16:creationId xmlns:a16="http://schemas.microsoft.com/office/drawing/2014/main" id="{B5F135E9-9B6B-3A57-18FA-BFB29E4C4856}"/>
              </a:ext>
            </a:extLst>
          </p:cNvPr>
          <p:cNvCxnSpPr>
            <a:cxnSpLocks/>
          </p:cNvCxnSpPr>
          <p:nvPr/>
        </p:nvCxnSpPr>
        <p:spPr>
          <a:xfrm>
            <a:off x="8864412" y="2818151"/>
            <a:ext cx="1513736" cy="788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8F83AFDD-6C5A-B111-7604-92D928476FC8}"/>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endParaRPr lang="en-US" sz="2800" b="1" dirty="0">
              <a:solidFill>
                <a:srgbClr val="000000"/>
              </a:solidFill>
              <a:effectLst/>
              <a:latin typeface="Times New Roman" panose="02020603050405020304" pitchFamily="18" charset="0"/>
            </a:endParaRPr>
          </a:p>
        </p:txBody>
      </p:sp>
      <p:sp>
        <p:nvSpPr>
          <p:cNvPr id="23" name="矩形 22">
            <a:extLst>
              <a:ext uri="{FF2B5EF4-FFF2-40B4-BE49-F238E27FC236}">
                <a16:creationId xmlns:a16="http://schemas.microsoft.com/office/drawing/2014/main" id="{8B923DC1-7CCD-A1C0-ACE8-97F549B0B820}"/>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3">
            <a:extLst>
              <a:ext uri="{FF2B5EF4-FFF2-40B4-BE49-F238E27FC236}">
                <a16:creationId xmlns:a16="http://schemas.microsoft.com/office/drawing/2014/main" id="{AE271C31-E1B1-00F4-ECCD-C7A0D93F2022}"/>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25">
            <a:extLst>
              <a:ext uri="{FF2B5EF4-FFF2-40B4-BE49-F238E27FC236}">
                <a16:creationId xmlns:a16="http://schemas.microsoft.com/office/drawing/2014/main" id="{70006E7F-DAEC-4CC2-49A4-5F0B2A2EFDB5}"/>
              </a:ext>
            </a:extLst>
          </p:cNvPr>
          <p:cNvGrpSpPr/>
          <p:nvPr/>
        </p:nvGrpSpPr>
        <p:grpSpPr>
          <a:xfrm>
            <a:off x="227423" y="552637"/>
            <a:ext cx="1343659" cy="107163"/>
            <a:chOff x="86711" y="567935"/>
            <a:chExt cx="1343659" cy="107163"/>
          </a:xfrm>
        </p:grpSpPr>
        <p:sp>
          <p:nvSpPr>
            <p:cNvPr id="27" name="Oval 26">
              <a:extLst>
                <a:ext uri="{FF2B5EF4-FFF2-40B4-BE49-F238E27FC236}">
                  <a16:creationId xmlns:a16="http://schemas.microsoft.com/office/drawing/2014/main" id="{146CC3A2-FCDA-5728-9ED7-F77D258E355A}"/>
                </a:ext>
              </a:extLst>
            </p:cNvPr>
            <p:cNvSpPr/>
            <p:nvPr/>
          </p:nvSpPr>
          <p:spPr>
            <a:xfrm>
              <a:off x="323228"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8" name="Oval 27">
              <a:extLst>
                <a:ext uri="{FF2B5EF4-FFF2-40B4-BE49-F238E27FC236}">
                  <a16:creationId xmlns:a16="http://schemas.microsoft.com/office/drawing/2014/main" id="{8ADC1F05-C4EF-ADC3-5872-01E9F850399E}"/>
                </a:ext>
              </a:extLst>
            </p:cNvPr>
            <p:cNvSpPr/>
            <p:nvPr/>
          </p:nvSpPr>
          <p:spPr>
            <a:xfrm>
              <a:off x="589199"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A42ECEB3-6765-CAB3-4203-6EE4B39084FF}"/>
                </a:ext>
              </a:extLst>
            </p:cNvPr>
            <p:cNvSpPr/>
            <p:nvPr/>
          </p:nvSpPr>
          <p:spPr>
            <a:xfrm>
              <a:off x="831405" y="572932"/>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0" name="Oval 29">
              <a:extLst>
                <a:ext uri="{FF2B5EF4-FFF2-40B4-BE49-F238E27FC236}">
                  <a16:creationId xmlns:a16="http://schemas.microsoft.com/office/drawing/2014/main" id="{59BA75E0-0B29-F906-85F7-886740CC9485}"/>
                </a:ext>
              </a:extLst>
            </p:cNvPr>
            <p:cNvSpPr/>
            <p:nvPr/>
          </p:nvSpPr>
          <p:spPr>
            <a:xfrm>
              <a:off x="1090027" y="572463"/>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1" name="Oval 30">
              <a:extLst>
                <a:ext uri="{FF2B5EF4-FFF2-40B4-BE49-F238E27FC236}">
                  <a16:creationId xmlns:a16="http://schemas.microsoft.com/office/drawing/2014/main" id="{A045F574-7D39-C584-9F65-51CCB42F506F}"/>
                </a:ext>
              </a:extLst>
            </p:cNvPr>
            <p:cNvSpPr/>
            <p:nvPr/>
          </p:nvSpPr>
          <p:spPr>
            <a:xfrm>
              <a:off x="1328204" y="57108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Oval 31">
              <a:extLst>
                <a:ext uri="{FF2B5EF4-FFF2-40B4-BE49-F238E27FC236}">
                  <a16:creationId xmlns:a16="http://schemas.microsoft.com/office/drawing/2014/main" id="{E921C5BC-BF07-99BF-287E-5B1EA0D6C2C2}"/>
                </a:ext>
              </a:extLst>
            </p:cNvPr>
            <p:cNvSpPr/>
            <p:nvPr/>
          </p:nvSpPr>
          <p:spPr>
            <a:xfrm>
              <a:off x="86711"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33" name="Rounded Rectangle 32">
            <a:extLst>
              <a:ext uri="{FF2B5EF4-FFF2-40B4-BE49-F238E27FC236}">
                <a16:creationId xmlns:a16="http://schemas.microsoft.com/office/drawing/2014/main" id="{182B9582-A616-80D3-0D69-8EC3C61B7E7D}"/>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125324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6A6CD-5BE8-8E37-59C9-CC749A47D8C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A8C9499-57FE-494E-D4B0-5FFBAB323C2A}"/>
              </a:ext>
            </a:extLst>
          </p:cNvPr>
          <p:cNvSpPr>
            <a:spLocks noGrp="1"/>
          </p:cNvSpPr>
          <p:nvPr>
            <p:ph type="dt" sz="half" idx="10"/>
          </p:nvPr>
        </p:nvSpPr>
        <p:spPr>
          <a:xfrm>
            <a:off x="838200" y="6439535"/>
            <a:ext cx="2743200" cy="365125"/>
          </a:xfrm>
        </p:spPr>
        <p:txBody>
          <a:bodyPr/>
          <a:lstStyle/>
          <a:p>
            <a:fld id="{089FFE6E-3D8E-9748-B4CA-E2BC414BF492}"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46E46A25-CE69-7F55-22B9-A81644F76800}"/>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3B994FC-F6BC-2962-2271-426B76DF3122}"/>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a:t>
            </a:fld>
            <a:endParaRPr lang="zh-CN" altLang="en-US"/>
          </a:p>
        </p:txBody>
      </p:sp>
      <p:pic>
        <p:nvPicPr>
          <p:cNvPr id="12" name="Picture 6">
            <a:extLst>
              <a:ext uri="{FF2B5EF4-FFF2-40B4-BE49-F238E27FC236}">
                <a16:creationId xmlns:a16="http://schemas.microsoft.com/office/drawing/2014/main" id="{A7F6C123-DD23-36A8-82C2-880AB1F7AC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9ED42387-9571-B382-E6EF-80C7B91B46AB}"/>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副标题 7">
            <a:extLst>
              <a:ext uri="{FF2B5EF4-FFF2-40B4-BE49-F238E27FC236}">
                <a16:creationId xmlns:a16="http://schemas.microsoft.com/office/drawing/2014/main" id="{34FE88DB-1B20-A4A1-005B-6676413EE15F}"/>
              </a:ext>
            </a:extLst>
          </p:cNvPr>
          <p:cNvSpPr txBox="1">
            <a:spLocks/>
          </p:cNvSpPr>
          <p:nvPr/>
        </p:nvSpPr>
        <p:spPr>
          <a:xfrm>
            <a:off x="165093" y="1110631"/>
            <a:ext cx="9157448" cy="50869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buNone/>
            </a:pPr>
            <a:r>
              <a:rPr lang="en-US" altLang="zh-CN" sz="3000" b="1" dirty="0">
                <a:solidFill>
                  <a:srgbClr val="010044"/>
                </a:solidFill>
                <a:latin typeface="Times New Roman Bold" panose="02020603050405020304" charset="0"/>
                <a:cs typeface="Times New Roman Bold" panose="02020603050405020304" charset="0"/>
                <a:sym typeface="+mn-ea"/>
              </a:rPr>
              <a:t>Contents</a:t>
            </a:r>
          </a:p>
          <a:p>
            <a:pPr marL="457200" indent="-457200">
              <a:lnSpc>
                <a:spcPct val="120000"/>
              </a:lnSpc>
              <a:buAutoNum type="arabicPeriod"/>
            </a:pPr>
            <a:r>
              <a:rPr lang="en-US" altLang="zh-CN" sz="2400" b="1" dirty="0">
                <a:latin typeface="Times New Roman" panose="02020603050405020304" pitchFamily="18" charset="0"/>
                <a:cs typeface="Times New Roman" panose="02020603050405020304" pitchFamily="18" charset="0"/>
                <a:sym typeface="+mn-ea"/>
              </a:rPr>
              <a:t>Background</a:t>
            </a:r>
            <a:r>
              <a:rPr lang="zh-CN" altLang="en-US" sz="2400" b="1"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and</a:t>
            </a:r>
            <a:r>
              <a:rPr lang="zh-CN" altLang="en-US" sz="2400" b="1"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Challenges</a:t>
            </a:r>
          </a:p>
          <a:p>
            <a:pPr marL="457200" indent="-457200">
              <a:lnSpc>
                <a:spcPct val="120000"/>
              </a:lnSpc>
              <a:buAutoNum type="arabicPeriod"/>
            </a:pPr>
            <a:r>
              <a:rPr lang="en-US" altLang="zh-CN" sz="2400" b="1" dirty="0">
                <a:latin typeface="Times New Roman" panose="02020603050405020304" pitchFamily="18" charset="0"/>
                <a:cs typeface="Times New Roman" panose="02020603050405020304" pitchFamily="18" charset="0"/>
                <a:sym typeface="+mn-ea"/>
              </a:rPr>
              <a:t>Proposed</a:t>
            </a:r>
            <a:r>
              <a:rPr lang="zh-CN" altLang="en-US" sz="2400" b="1"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Methods</a:t>
            </a:r>
            <a:r>
              <a:rPr lang="zh-CN" altLang="en-US" sz="2400" b="1"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with</a:t>
            </a:r>
            <a:r>
              <a:rPr lang="zh-CN" altLang="en-US" sz="2400" b="1"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Results</a:t>
            </a:r>
          </a:p>
          <a:p>
            <a:pPr lvl="1">
              <a:lnSpc>
                <a:spcPct val="120000"/>
              </a:lnSpc>
            </a:pPr>
            <a:r>
              <a:rPr lang="en-US" altLang="zh-CN" dirty="0">
                <a:latin typeface="Times New Roman" panose="02020603050405020304" pitchFamily="18" charset="0"/>
                <a:cs typeface="Times New Roman" panose="02020603050405020304" pitchFamily="18" charset="0"/>
                <a:sym typeface="+mn-ea"/>
              </a:rPr>
              <a:t>Study</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A:</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Efficient High-SNR Signal Acquisition</a:t>
            </a:r>
          </a:p>
          <a:p>
            <a:pPr lvl="1">
              <a:lnSpc>
                <a:spcPct val="120000"/>
              </a:lnSpc>
            </a:pPr>
            <a:r>
              <a:rPr lang="en-US" altLang="zh-CN" dirty="0">
                <a:latin typeface="Times New Roman" panose="02020603050405020304" pitchFamily="18" charset="0"/>
                <a:cs typeface="Times New Roman" panose="02020603050405020304" pitchFamily="18" charset="0"/>
                <a:sym typeface="+mn-ea"/>
              </a:rPr>
              <a:t>Study</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B:</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Robust Single-cycle ECG Generation</a:t>
            </a:r>
          </a:p>
          <a:p>
            <a:pPr lvl="1">
              <a:lnSpc>
                <a:spcPct val="120000"/>
              </a:lnSpc>
            </a:pPr>
            <a:r>
              <a:rPr lang="en-US" altLang="zh-CN" dirty="0">
                <a:latin typeface="Times New Roman" panose="02020603050405020304" pitchFamily="18" charset="0"/>
                <a:cs typeface="Times New Roman" panose="02020603050405020304" pitchFamily="18" charset="0"/>
                <a:sym typeface="+mn-ea"/>
              </a:rPr>
              <a:t>Study</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C:</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Robust Long-term ECG  Generation</a:t>
            </a:r>
          </a:p>
          <a:p>
            <a:pPr lvl="1">
              <a:lnSpc>
                <a:spcPct val="120000"/>
              </a:lnSpc>
            </a:pPr>
            <a:r>
              <a:rPr lang="en-US" altLang="zh-CN" dirty="0">
                <a:latin typeface="Times New Roman" panose="02020603050405020304" pitchFamily="18" charset="0"/>
                <a:cs typeface="Times New Roman" panose="02020603050405020304" pitchFamily="18" charset="0"/>
                <a:sym typeface="+mn-ea"/>
              </a:rPr>
              <a:t>Study</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D:</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Alleviation of Data Scarcity</a:t>
            </a:r>
          </a:p>
          <a:p>
            <a:pPr marL="457200" indent="-457200">
              <a:lnSpc>
                <a:spcPct val="120000"/>
              </a:lnSpc>
              <a:buAutoNum type="arabicPeriod"/>
            </a:pPr>
            <a:r>
              <a:rPr lang="en-US" altLang="zh-CN" sz="2400" b="1" dirty="0">
                <a:latin typeface="Times New Roman" panose="02020603050405020304" pitchFamily="18" charset="0"/>
                <a:cs typeface="Times New Roman" panose="02020603050405020304" pitchFamily="18" charset="0"/>
                <a:sym typeface="+mn-ea"/>
              </a:rPr>
              <a:t>Conclusions</a:t>
            </a:r>
            <a:r>
              <a:rPr lang="zh-CN" altLang="en-US" sz="2400" b="1"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and</a:t>
            </a:r>
            <a:r>
              <a:rPr lang="zh-CN" altLang="en-US" sz="2400" b="1"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Future</a:t>
            </a:r>
            <a:r>
              <a:rPr lang="zh-CN" altLang="en-US" sz="2400" b="1" dirty="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Work</a:t>
            </a:r>
            <a:endParaRPr lang="en-US" altLang="zh-CN" sz="1800" b="1" dirty="0">
              <a:latin typeface="Times New Roman" panose="02020603050405020304" pitchFamily="18" charset="0"/>
              <a:cs typeface="Times New Roman" panose="02020603050405020304" pitchFamily="18" charset="0"/>
              <a:sym typeface="+mn-ea"/>
            </a:endParaRPr>
          </a:p>
        </p:txBody>
      </p:sp>
      <p:pic>
        <p:nvPicPr>
          <p:cNvPr id="25" name="Picture 4" descr="University of Liverpool Logo PNG Vector (EPS) Free Download">
            <a:extLst>
              <a:ext uri="{FF2B5EF4-FFF2-40B4-BE49-F238E27FC236}">
                <a16:creationId xmlns:a16="http://schemas.microsoft.com/office/drawing/2014/main" id="{8A178E9C-66CF-8742-6FCA-A311F430C2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672" b="37822"/>
          <a:stretch/>
        </p:blipFill>
        <p:spPr bwMode="auto">
          <a:xfrm>
            <a:off x="9164229" y="48316"/>
            <a:ext cx="2906486" cy="71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521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CA6DC-C940-183C-7F3C-831EEB5822A2}"/>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2D2B984-5AF5-19D7-8381-F2D2C75907D4}"/>
              </a:ext>
            </a:extLst>
          </p:cNvPr>
          <p:cNvSpPr>
            <a:spLocks noGrp="1"/>
          </p:cNvSpPr>
          <p:nvPr>
            <p:ph type="dt" sz="half" idx="10"/>
          </p:nvPr>
        </p:nvSpPr>
        <p:spPr>
          <a:xfrm>
            <a:off x="838200" y="6439535"/>
            <a:ext cx="2743200" cy="365125"/>
          </a:xfrm>
        </p:spPr>
        <p:txBody>
          <a:bodyPr/>
          <a:lstStyle/>
          <a:p>
            <a:fld id="{4B7B8E05-B38E-1048-9337-9B04E0C60E61}"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50B9A31-88E6-38C5-2D35-5C26A7FAD3C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B8C0F2C-736C-E4D4-47D1-BBD37BF013AF}"/>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20</a:t>
            </a:fld>
            <a:endParaRPr lang="zh-CN" altLang="en-US"/>
          </a:p>
        </p:txBody>
      </p:sp>
      <p:sp>
        <p:nvSpPr>
          <p:cNvPr id="13" name="Rectangle 6">
            <a:extLst>
              <a:ext uri="{FF2B5EF4-FFF2-40B4-BE49-F238E27FC236}">
                <a16:creationId xmlns:a16="http://schemas.microsoft.com/office/drawing/2014/main" id="{C0CDF97D-373B-9F47-AE66-9FE91CD7B9A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5F223DE7-FF06-D837-2B34-314B5D93E4A0}"/>
              </a:ext>
            </a:extLst>
          </p:cNvPr>
          <p:cNvSpPr/>
          <p:nvPr/>
        </p:nvSpPr>
        <p:spPr>
          <a:xfrm>
            <a:off x="3417233" y="-1540086"/>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1FFF2C74-3297-CFAF-5CE5-3C72AA034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1473" y="3643451"/>
            <a:ext cx="2687400" cy="2509426"/>
          </a:xfrm>
          <a:prstGeom prst="rect">
            <a:avLst/>
          </a:prstGeom>
        </p:spPr>
      </p:pic>
      <p:pic>
        <p:nvPicPr>
          <p:cNvPr id="11" name="Picture 10">
            <a:extLst>
              <a:ext uri="{FF2B5EF4-FFF2-40B4-BE49-F238E27FC236}">
                <a16:creationId xmlns:a16="http://schemas.microsoft.com/office/drawing/2014/main" id="{2C6F5495-DC8F-7796-E81A-130F6E252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659" y="3636288"/>
            <a:ext cx="2459941" cy="2543977"/>
          </a:xfrm>
          <a:prstGeom prst="rect">
            <a:avLst/>
          </a:prstGeom>
        </p:spPr>
      </p:pic>
      <p:pic>
        <p:nvPicPr>
          <p:cNvPr id="12" name="Picture 11">
            <a:extLst>
              <a:ext uri="{FF2B5EF4-FFF2-40B4-BE49-F238E27FC236}">
                <a16:creationId xmlns:a16="http://schemas.microsoft.com/office/drawing/2014/main" id="{4E03C922-344C-EEEF-8CCF-FC75E45123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95" y="3614002"/>
            <a:ext cx="5609735" cy="2408368"/>
          </a:xfrm>
          <a:prstGeom prst="rect">
            <a:avLst/>
          </a:prstGeom>
        </p:spPr>
      </p:pic>
      <p:pic>
        <p:nvPicPr>
          <p:cNvPr id="18" name="Picture 17">
            <a:extLst>
              <a:ext uri="{FF2B5EF4-FFF2-40B4-BE49-F238E27FC236}">
                <a16:creationId xmlns:a16="http://schemas.microsoft.com/office/drawing/2014/main" id="{0C0EEF57-72F7-C4A0-ACD3-3EBAE9CBA356}"/>
              </a:ext>
            </a:extLst>
          </p:cNvPr>
          <p:cNvPicPr>
            <a:picLocks noChangeAspect="1"/>
          </p:cNvPicPr>
          <p:nvPr/>
        </p:nvPicPr>
        <p:blipFill>
          <a:blip r:embed="rId6"/>
          <a:stretch>
            <a:fillRect/>
          </a:stretch>
        </p:blipFill>
        <p:spPr>
          <a:xfrm>
            <a:off x="99695" y="1474469"/>
            <a:ext cx="8874068" cy="1456326"/>
          </a:xfrm>
          <a:prstGeom prst="rect">
            <a:avLst/>
          </a:prstGeom>
        </p:spPr>
      </p:pic>
      <p:pic>
        <p:nvPicPr>
          <p:cNvPr id="22" name="Picture 21">
            <a:extLst>
              <a:ext uri="{FF2B5EF4-FFF2-40B4-BE49-F238E27FC236}">
                <a16:creationId xmlns:a16="http://schemas.microsoft.com/office/drawing/2014/main" id="{66F0DC84-924B-3F6A-4CC9-48931654D3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4756" y="1095738"/>
            <a:ext cx="2384117" cy="2270973"/>
          </a:xfrm>
          <a:prstGeom prst="rect">
            <a:avLst/>
          </a:prstGeom>
        </p:spPr>
      </p:pic>
      <p:sp>
        <p:nvSpPr>
          <p:cNvPr id="43" name="Rounded Rectangle 42">
            <a:extLst>
              <a:ext uri="{FF2B5EF4-FFF2-40B4-BE49-F238E27FC236}">
                <a16:creationId xmlns:a16="http://schemas.microsoft.com/office/drawing/2014/main" id="{BF3A6DE9-EEB4-890F-C8D0-760A6AA173CE}"/>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sp>
        <p:nvSpPr>
          <p:cNvPr id="44" name="矩形 22">
            <a:extLst>
              <a:ext uri="{FF2B5EF4-FFF2-40B4-BE49-F238E27FC236}">
                <a16:creationId xmlns:a16="http://schemas.microsoft.com/office/drawing/2014/main" id="{86995DB4-4E6A-9CD6-8433-A651BBC17E1F}"/>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23">
            <a:extLst>
              <a:ext uri="{FF2B5EF4-FFF2-40B4-BE49-F238E27FC236}">
                <a16:creationId xmlns:a16="http://schemas.microsoft.com/office/drawing/2014/main" id="{B85ED9E3-8487-5054-8621-A28091DDBDC7}"/>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Group 45">
            <a:extLst>
              <a:ext uri="{FF2B5EF4-FFF2-40B4-BE49-F238E27FC236}">
                <a16:creationId xmlns:a16="http://schemas.microsoft.com/office/drawing/2014/main" id="{D1F94601-4EFB-6430-429C-C19975E8E3C6}"/>
              </a:ext>
            </a:extLst>
          </p:cNvPr>
          <p:cNvGrpSpPr/>
          <p:nvPr/>
        </p:nvGrpSpPr>
        <p:grpSpPr>
          <a:xfrm>
            <a:off x="227423" y="552637"/>
            <a:ext cx="1343659" cy="107163"/>
            <a:chOff x="86711" y="567935"/>
            <a:chExt cx="1343659" cy="107163"/>
          </a:xfrm>
        </p:grpSpPr>
        <p:sp>
          <p:nvSpPr>
            <p:cNvPr id="47" name="Oval 46">
              <a:extLst>
                <a:ext uri="{FF2B5EF4-FFF2-40B4-BE49-F238E27FC236}">
                  <a16:creationId xmlns:a16="http://schemas.microsoft.com/office/drawing/2014/main" id="{9A3E54A8-48D4-3F32-0ECC-1C472AB6AE99}"/>
                </a:ext>
              </a:extLst>
            </p:cNvPr>
            <p:cNvSpPr/>
            <p:nvPr/>
          </p:nvSpPr>
          <p:spPr>
            <a:xfrm>
              <a:off x="323228"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8" name="Oval 47">
              <a:extLst>
                <a:ext uri="{FF2B5EF4-FFF2-40B4-BE49-F238E27FC236}">
                  <a16:creationId xmlns:a16="http://schemas.microsoft.com/office/drawing/2014/main" id="{F67BC02B-4BCE-02BA-F578-14876A9DD623}"/>
                </a:ext>
              </a:extLst>
            </p:cNvPr>
            <p:cNvSpPr/>
            <p:nvPr/>
          </p:nvSpPr>
          <p:spPr>
            <a:xfrm>
              <a:off x="589199"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Oval 48">
              <a:extLst>
                <a:ext uri="{FF2B5EF4-FFF2-40B4-BE49-F238E27FC236}">
                  <a16:creationId xmlns:a16="http://schemas.microsoft.com/office/drawing/2014/main" id="{91F3CBF7-63CB-6221-C05F-B7600135DF0A}"/>
                </a:ext>
              </a:extLst>
            </p:cNvPr>
            <p:cNvSpPr/>
            <p:nvPr/>
          </p:nvSpPr>
          <p:spPr>
            <a:xfrm>
              <a:off x="831405" y="572932"/>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50" name="Oval 49">
              <a:extLst>
                <a:ext uri="{FF2B5EF4-FFF2-40B4-BE49-F238E27FC236}">
                  <a16:creationId xmlns:a16="http://schemas.microsoft.com/office/drawing/2014/main" id="{E8558FEB-A5D3-C986-B7E7-054B2CF1C7A1}"/>
                </a:ext>
              </a:extLst>
            </p:cNvPr>
            <p:cNvSpPr/>
            <p:nvPr/>
          </p:nvSpPr>
          <p:spPr>
            <a:xfrm>
              <a:off x="1090027"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Oval 50">
              <a:extLst>
                <a:ext uri="{FF2B5EF4-FFF2-40B4-BE49-F238E27FC236}">
                  <a16:creationId xmlns:a16="http://schemas.microsoft.com/office/drawing/2014/main" id="{F9838DF7-A320-A1D0-0878-41C03C02E27B}"/>
                </a:ext>
              </a:extLst>
            </p:cNvPr>
            <p:cNvSpPr/>
            <p:nvPr/>
          </p:nvSpPr>
          <p:spPr>
            <a:xfrm>
              <a:off x="1328204" y="57108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52" name="Oval 51">
              <a:extLst>
                <a:ext uri="{FF2B5EF4-FFF2-40B4-BE49-F238E27FC236}">
                  <a16:creationId xmlns:a16="http://schemas.microsoft.com/office/drawing/2014/main" id="{22208F26-10ED-B0AD-122D-1203C0B8B9B3}"/>
                </a:ext>
              </a:extLst>
            </p:cNvPr>
            <p:cNvSpPr/>
            <p:nvPr/>
          </p:nvSpPr>
          <p:spPr>
            <a:xfrm>
              <a:off x="86711"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53" name="Rounded Rectangle 52">
            <a:extLst>
              <a:ext uri="{FF2B5EF4-FFF2-40B4-BE49-F238E27FC236}">
                <a16:creationId xmlns:a16="http://schemas.microsoft.com/office/drawing/2014/main" id="{2F22F125-2501-0EF5-F216-7E19FB9CA9F4}"/>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400078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EAF4-E9C6-0623-15B5-3E0824FC195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82F3D5F-DAB7-21D6-70C1-A79DA1F9288D}"/>
              </a:ext>
            </a:extLst>
          </p:cNvPr>
          <p:cNvSpPr>
            <a:spLocks noGrp="1"/>
          </p:cNvSpPr>
          <p:nvPr>
            <p:ph type="dt" sz="half" idx="10"/>
          </p:nvPr>
        </p:nvSpPr>
        <p:spPr>
          <a:xfrm>
            <a:off x="838200" y="6439535"/>
            <a:ext cx="2743200" cy="365125"/>
          </a:xfrm>
        </p:spPr>
        <p:txBody>
          <a:bodyPr/>
          <a:lstStyle/>
          <a:p>
            <a:fld id="{0A73FF39-AAFF-544B-958F-299F84D6E082}"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C378A789-C2AE-691E-B465-9D695370073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25E15A9-9EDB-6D63-5E70-D80289F4A72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21</a:t>
            </a:fld>
            <a:endParaRPr lang="zh-CN" altLang="en-US"/>
          </a:p>
        </p:txBody>
      </p:sp>
      <p:pic>
        <p:nvPicPr>
          <p:cNvPr id="12" name="Picture 6">
            <a:extLst>
              <a:ext uri="{FF2B5EF4-FFF2-40B4-BE49-F238E27FC236}">
                <a16:creationId xmlns:a16="http://schemas.microsoft.com/office/drawing/2014/main" id="{E835AA52-6178-6145-0DEF-B4BAA47E5B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B0580FDA-C457-9342-0A51-F64D08E78E9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28CB1D9-4F66-BBE2-B3FF-45D5223CE70C}"/>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5" name="Picture 4">
            <a:extLst>
              <a:ext uri="{FF2B5EF4-FFF2-40B4-BE49-F238E27FC236}">
                <a16:creationId xmlns:a16="http://schemas.microsoft.com/office/drawing/2014/main" id="{F72343D7-D27A-4173-19F5-1C12E9DE52AB}"/>
              </a:ext>
            </a:extLst>
          </p:cNvPr>
          <p:cNvPicPr>
            <a:picLocks noChangeAspect="1"/>
          </p:cNvPicPr>
          <p:nvPr/>
        </p:nvPicPr>
        <p:blipFill>
          <a:blip r:embed="rId4"/>
          <a:stretch>
            <a:fillRect/>
          </a:stretch>
        </p:blipFill>
        <p:spPr>
          <a:xfrm>
            <a:off x="2369208" y="1648610"/>
            <a:ext cx="7453584" cy="4823285"/>
          </a:xfrm>
          <a:prstGeom prst="rect">
            <a:avLst/>
          </a:prstGeom>
        </p:spPr>
      </p:pic>
      <p:sp>
        <p:nvSpPr>
          <p:cNvPr id="6" name="文本框 14">
            <a:extLst>
              <a:ext uri="{FF2B5EF4-FFF2-40B4-BE49-F238E27FC236}">
                <a16:creationId xmlns:a16="http://schemas.microsoft.com/office/drawing/2014/main" id="{8294FDB1-05C0-5BF6-2F77-3B7751A9E397}"/>
              </a:ext>
            </a:extLst>
          </p:cNvPr>
          <p:cNvSpPr txBox="1"/>
          <p:nvPr/>
        </p:nvSpPr>
        <p:spPr>
          <a:xfrm>
            <a:off x="7680186" y="4587885"/>
            <a:ext cx="1266467" cy="369332"/>
          </a:xfrm>
          <a:prstGeom prst="rect">
            <a:avLst/>
          </a:prstGeom>
          <a:noFill/>
        </p:spPr>
        <p:txBody>
          <a:bodyPr wrap="square">
            <a:spAutoFit/>
          </a:bodyPr>
          <a:lstStyle/>
          <a:p>
            <a:pPr algn="ctr">
              <a:spcBef>
                <a:spcPts val="250"/>
              </a:spcBef>
            </a:pPr>
            <a:r>
              <a:rPr lang="en-US" altLang="zh-CN" kern="100" dirty="0">
                <a:solidFill>
                  <a:srgbClr val="FF0000"/>
                </a:solidFill>
                <a:latin typeface="Times New Roman" panose="02020603050405020304" pitchFamily="18" charset="0"/>
              </a:rPr>
              <a:t>Study</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C</a:t>
            </a:r>
          </a:p>
        </p:txBody>
      </p:sp>
      <p:sp>
        <p:nvSpPr>
          <p:cNvPr id="7" name="Rounded Rectangle 6">
            <a:extLst>
              <a:ext uri="{FF2B5EF4-FFF2-40B4-BE49-F238E27FC236}">
                <a16:creationId xmlns:a16="http://schemas.microsoft.com/office/drawing/2014/main" id="{4039A666-BBAF-699A-8882-A71286FB5BA7}"/>
              </a:ext>
            </a:extLst>
          </p:cNvPr>
          <p:cNvSpPr/>
          <p:nvPr/>
        </p:nvSpPr>
        <p:spPr>
          <a:xfrm>
            <a:off x="6691027" y="4429307"/>
            <a:ext cx="1123753" cy="508885"/>
          </a:xfrm>
          <a:prstGeom prst="round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solidFill>
                <a:schemeClr val="tx1"/>
              </a:solidFill>
              <a:latin typeface="Times New Roman" panose="02020603050405020304" pitchFamily="18" charset="0"/>
              <a:cs typeface="Times New Roman" panose="02020603050405020304" pitchFamily="18" charset="0"/>
            </a:endParaRPr>
          </a:p>
        </p:txBody>
      </p:sp>
      <p:pic>
        <p:nvPicPr>
          <p:cNvPr id="8" name="Picture 4" descr="University of Liverpool Logo PNG Vector (EPS) Free Download">
            <a:extLst>
              <a:ext uri="{FF2B5EF4-FFF2-40B4-BE49-F238E27FC236}">
                <a16:creationId xmlns:a16="http://schemas.microsoft.com/office/drawing/2014/main" id="{1CB73730-D7C3-E964-6F07-D9F81F65BE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7672" b="37822"/>
          <a:stretch/>
        </p:blipFill>
        <p:spPr bwMode="auto">
          <a:xfrm>
            <a:off x="9164229" y="48316"/>
            <a:ext cx="2906486" cy="71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619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C58B0-77CB-9F5B-C9F7-A42D951691E1}"/>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A57323E-8F07-911C-5115-12E7971C6D88}"/>
              </a:ext>
            </a:extLst>
          </p:cNvPr>
          <p:cNvSpPr>
            <a:spLocks noGrp="1"/>
          </p:cNvSpPr>
          <p:nvPr>
            <p:ph type="dt" sz="half" idx="10"/>
          </p:nvPr>
        </p:nvSpPr>
        <p:spPr>
          <a:xfrm>
            <a:off x="838200" y="6439535"/>
            <a:ext cx="2743200" cy="365125"/>
          </a:xfrm>
        </p:spPr>
        <p:txBody>
          <a:bodyPr/>
          <a:lstStyle/>
          <a:p>
            <a:fld id="{8B5B8572-2BE4-1141-B55A-75D53CA3AC5F}"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A2251FCC-6D68-47D8-D476-B2C4EB7935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7CBE4C5-FE2E-F6D5-7DD2-09D1C5CB935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22</a:t>
            </a:fld>
            <a:endParaRPr lang="zh-CN" altLang="en-US"/>
          </a:p>
        </p:txBody>
      </p:sp>
      <p:sp>
        <p:nvSpPr>
          <p:cNvPr id="13" name="Rectangle 6">
            <a:extLst>
              <a:ext uri="{FF2B5EF4-FFF2-40B4-BE49-F238E27FC236}">
                <a16:creationId xmlns:a16="http://schemas.microsoft.com/office/drawing/2014/main" id="{C3D927A8-A43E-A3D0-483D-1FF0A66C944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812A8EA1-B7A7-415B-9210-BB49B59DB775}"/>
              </a:ext>
            </a:extLst>
          </p:cNvPr>
          <p:cNvSpPr/>
          <p:nvPr/>
        </p:nvSpPr>
        <p:spPr>
          <a:xfrm>
            <a:off x="3198566" y="-1528668"/>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0C7B7A12-C9EC-89CC-9733-FF6236C7A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747" y="3239808"/>
            <a:ext cx="3668803" cy="2127005"/>
          </a:xfrm>
          <a:prstGeom prst="rect">
            <a:avLst/>
          </a:prstGeom>
        </p:spPr>
      </p:pic>
      <p:pic>
        <p:nvPicPr>
          <p:cNvPr id="6" name="Picture 5">
            <a:extLst>
              <a:ext uri="{FF2B5EF4-FFF2-40B4-BE49-F238E27FC236}">
                <a16:creationId xmlns:a16="http://schemas.microsoft.com/office/drawing/2014/main" id="{0F4A249D-1572-35A0-6890-5031C6C03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543" y="3239809"/>
            <a:ext cx="3390492" cy="2047294"/>
          </a:xfrm>
          <a:prstGeom prst="rect">
            <a:avLst/>
          </a:prstGeom>
        </p:spPr>
      </p:pic>
      <p:sp>
        <p:nvSpPr>
          <p:cNvPr id="8" name="TextBox 7">
            <a:extLst>
              <a:ext uri="{FF2B5EF4-FFF2-40B4-BE49-F238E27FC236}">
                <a16:creationId xmlns:a16="http://schemas.microsoft.com/office/drawing/2014/main" id="{09EB78B2-D658-1685-B0E0-E508455FE1BE}"/>
              </a:ext>
            </a:extLst>
          </p:cNvPr>
          <p:cNvSpPr txBox="1"/>
          <p:nvPr/>
        </p:nvSpPr>
        <p:spPr>
          <a:xfrm>
            <a:off x="5221190" y="5246870"/>
            <a:ext cx="1749619"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Well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Aligned</a:t>
            </a:r>
          </a:p>
        </p:txBody>
      </p:sp>
      <p:sp>
        <p:nvSpPr>
          <p:cNvPr id="17" name="TextBox 16">
            <a:extLst>
              <a:ext uri="{FF2B5EF4-FFF2-40B4-BE49-F238E27FC236}">
                <a16:creationId xmlns:a16="http://schemas.microsoft.com/office/drawing/2014/main" id="{E4F7568A-CB51-2E17-7EA5-31EBDE7A1B87}"/>
              </a:ext>
            </a:extLst>
          </p:cNvPr>
          <p:cNvSpPr txBox="1"/>
          <p:nvPr/>
        </p:nvSpPr>
        <p:spPr>
          <a:xfrm>
            <a:off x="9231547" y="5216789"/>
            <a:ext cx="1501306"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Misaligned</a:t>
            </a:r>
          </a:p>
        </p:txBody>
      </p:sp>
      <p:pic>
        <p:nvPicPr>
          <p:cNvPr id="19" name="Picture 18">
            <a:extLst>
              <a:ext uri="{FF2B5EF4-FFF2-40B4-BE49-F238E27FC236}">
                <a16:creationId xmlns:a16="http://schemas.microsoft.com/office/drawing/2014/main" id="{B0A43D59-B6AD-2F15-5E4C-9CCE2305097B}"/>
              </a:ext>
            </a:extLst>
          </p:cNvPr>
          <p:cNvPicPr>
            <a:picLocks noChangeAspect="1"/>
          </p:cNvPicPr>
          <p:nvPr/>
        </p:nvPicPr>
        <p:blipFill>
          <a:blip r:embed="rId5"/>
          <a:stretch>
            <a:fillRect/>
          </a:stretch>
        </p:blipFill>
        <p:spPr>
          <a:xfrm>
            <a:off x="293558" y="3191603"/>
            <a:ext cx="3530600" cy="2095500"/>
          </a:xfrm>
          <a:prstGeom prst="rect">
            <a:avLst/>
          </a:prstGeom>
        </p:spPr>
      </p:pic>
      <p:sp>
        <p:nvSpPr>
          <p:cNvPr id="23" name="文本框 14">
            <a:extLst>
              <a:ext uri="{FF2B5EF4-FFF2-40B4-BE49-F238E27FC236}">
                <a16:creationId xmlns:a16="http://schemas.microsoft.com/office/drawing/2014/main" id="{E72FC117-DA50-96F9-E895-FEE05624AB42}"/>
              </a:ext>
            </a:extLst>
          </p:cNvPr>
          <p:cNvSpPr txBox="1"/>
          <p:nvPr/>
        </p:nvSpPr>
        <p:spPr>
          <a:xfrm>
            <a:off x="95779" y="831295"/>
            <a:ext cx="11877261" cy="1819922"/>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long-term</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 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lacks</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theoretical explanation.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robustness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is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never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considered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validated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DL</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itself.</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misalignment</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issue</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based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single</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cycle.</a:t>
            </a:r>
          </a:p>
        </p:txBody>
      </p:sp>
      <p:sp>
        <p:nvSpPr>
          <p:cNvPr id="24" name="TextBox 23">
            <a:extLst>
              <a:ext uri="{FF2B5EF4-FFF2-40B4-BE49-F238E27FC236}">
                <a16:creationId xmlns:a16="http://schemas.microsoft.com/office/drawing/2014/main" id="{9C4B5F92-3C9B-FE3D-89BF-C2D079B088EF}"/>
              </a:ext>
            </a:extLst>
          </p:cNvPr>
          <p:cNvSpPr txBox="1"/>
          <p:nvPr/>
        </p:nvSpPr>
        <p:spPr>
          <a:xfrm>
            <a:off x="1371129" y="5246870"/>
            <a:ext cx="2164650"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Distorted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noise</a:t>
            </a:r>
          </a:p>
        </p:txBody>
      </p:sp>
      <p:sp>
        <p:nvSpPr>
          <p:cNvPr id="7" name="Rounded Rectangle 6">
            <a:extLst>
              <a:ext uri="{FF2B5EF4-FFF2-40B4-BE49-F238E27FC236}">
                <a16:creationId xmlns:a16="http://schemas.microsoft.com/office/drawing/2014/main" id="{0ECB87D8-A429-C898-6BC5-9F8FA3D4059C}"/>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
        <p:nvSpPr>
          <p:cNvPr id="11" name="矩形 22">
            <a:extLst>
              <a:ext uri="{FF2B5EF4-FFF2-40B4-BE49-F238E27FC236}">
                <a16:creationId xmlns:a16="http://schemas.microsoft.com/office/drawing/2014/main" id="{EFA354A9-F2B9-6258-4DED-4363BCF831EF}"/>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3">
            <a:extLst>
              <a:ext uri="{FF2B5EF4-FFF2-40B4-BE49-F238E27FC236}">
                <a16:creationId xmlns:a16="http://schemas.microsoft.com/office/drawing/2014/main" id="{919EAD01-7CA1-95E7-D099-E68BE50DF3FC}"/>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17">
            <a:extLst>
              <a:ext uri="{FF2B5EF4-FFF2-40B4-BE49-F238E27FC236}">
                <a16:creationId xmlns:a16="http://schemas.microsoft.com/office/drawing/2014/main" id="{C0AA520E-72E6-A1DB-B9EE-EFFCD7AD8807}"/>
              </a:ext>
            </a:extLst>
          </p:cNvPr>
          <p:cNvGrpSpPr/>
          <p:nvPr/>
        </p:nvGrpSpPr>
        <p:grpSpPr>
          <a:xfrm>
            <a:off x="227423" y="552637"/>
            <a:ext cx="1343659" cy="107163"/>
            <a:chOff x="86711" y="567935"/>
            <a:chExt cx="1343659" cy="107163"/>
          </a:xfrm>
        </p:grpSpPr>
        <p:sp>
          <p:nvSpPr>
            <p:cNvPr id="22" name="Oval 21">
              <a:extLst>
                <a:ext uri="{FF2B5EF4-FFF2-40B4-BE49-F238E27FC236}">
                  <a16:creationId xmlns:a16="http://schemas.microsoft.com/office/drawing/2014/main" id="{5D11E43D-9377-83B4-B791-9EED47117CBD}"/>
                </a:ext>
              </a:extLst>
            </p:cNvPr>
            <p:cNvSpPr/>
            <p:nvPr/>
          </p:nvSpPr>
          <p:spPr>
            <a:xfrm>
              <a:off x="323228"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5" name="Oval 24">
              <a:extLst>
                <a:ext uri="{FF2B5EF4-FFF2-40B4-BE49-F238E27FC236}">
                  <a16:creationId xmlns:a16="http://schemas.microsoft.com/office/drawing/2014/main" id="{77ACB92A-2E45-E823-00EE-340CCFE91556}"/>
                </a:ext>
              </a:extLst>
            </p:cNvPr>
            <p:cNvSpPr/>
            <p:nvPr/>
          </p:nvSpPr>
          <p:spPr>
            <a:xfrm>
              <a:off x="589199"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Oval 25">
              <a:extLst>
                <a:ext uri="{FF2B5EF4-FFF2-40B4-BE49-F238E27FC236}">
                  <a16:creationId xmlns:a16="http://schemas.microsoft.com/office/drawing/2014/main" id="{8137D522-E75E-1FFE-4793-AF6E08D04838}"/>
                </a:ext>
              </a:extLst>
            </p:cNvPr>
            <p:cNvSpPr/>
            <p:nvPr/>
          </p:nvSpPr>
          <p:spPr>
            <a:xfrm>
              <a:off x="831405" y="572932"/>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7" name="Oval 26">
              <a:extLst>
                <a:ext uri="{FF2B5EF4-FFF2-40B4-BE49-F238E27FC236}">
                  <a16:creationId xmlns:a16="http://schemas.microsoft.com/office/drawing/2014/main" id="{22A6AD34-7F2F-61F2-9503-111E99958E0E}"/>
                </a:ext>
              </a:extLst>
            </p:cNvPr>
            <p:cNvSpPr/>
            <p:nvPr/>
          </p:nvSpPr>
          <p:spPr>
            <a:xfrm>
              <a:off x="1090027"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Oval 27">
              <a:extLst>
                <a:ext uri="{FF2B5EF4-FFF2-40B4-BE49-F238E27FC236}">
                  <a16:creationId xmlns:a16="http://schemas.microsoft.com/office/drawing/2014/main" id="{2DFDE8FC-841B-ABDE-78F1-67EDC534A7B0}"/>
                </a:ext>
              </a:extLst>
            </p:cNvPr>
            <p:cNvSpPr/>
            <p:nvPr/>
          </p:nvSpPr>
          <p:spPr>
            <a:xfrm>
              <a:off x="1328204" y="57108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9" name="Oval 28">
              <a:extLst>
                <a:ext uri="{FF2B5EF4-FFF2-40B4-BE49-F238E27FC236}">
                  <a16:creationId xmlns:a16="http://schemas.microsoft.com/office/drawing/2014/main" id="{A8DF6214-95F3-2382-83F2-F92AD411F4E4}"/>
                </a:ext>
              </a:extLst>
            </p:cNvPr>
            <p:cNvSpPr/>
            <p:nvPr/>
          </p:nvSpPr>
          <p:spPr>
            <a:xfrm>
              <a:off x="86711" y="56793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30" name="Rounded Rectangle 29">
            <a:extLst>
              <a:ext uri="{FF2B5EF4-FFF2-40B4-BE49-F238E27FC236}">
                <a16:creationId xmlns:a16="http://schemas.microsoft.com/office/drawing/2014/main" id="{3711BE31-05CF-7F4D-9689-10FFDED649C1}"/>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C</a:t>
            </a:r>
          </a:p>
        </p:txBody>
      </p:sp>
    </p:spTree>
    <p:extLst>
      <p:ext uri="{BB962C8B-B14F-4D97-AF65-F5344CB8AC3E}">
        <p14:creationId xmlns:p14="http://schemas.microsoft.com/office/powerpoint/2010/main" val="3399331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3F3F5-A7F7-84C0-FE8B-D960FA330B9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4CF234-ECFD-FD9D-A672-162DB36468E3}"/>
              </a:ext>
            </a:extLst>
          </p:cNvPr>
          <p:cNvSpPr>
            <a:spLocks noGrp="1"/>
          </p:cNvSpPr>
          <p:nvPr>
            <p:ph type="dt" sz="half" idx="10"/>
          </p:nvPr>
        </p:nvSpPr>
        <p:spPr>
          <a:xfrm>
            <a:off x="838200" y="6439535"/>
            <a:ext cx="2743200" cy="365125"/>
          </a:xfrm>
        </p:spPr>
        <p:txBody>
          <a:bodyPr/>
          <a:lstStyle/>
          <a:p>
            <a:fld id="{37963034-4EBE-7F43-9D18-98E673F5EAEE}"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72D109D8-D484-76BC-DEF4-125B1A3AEC85}"/>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98B8854-F048-1955-4C10-76246925BA3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23</a:t>
            </a:fld>
            <a:endParaRPr lang="zh-CN" altLang="en-US"/>
          </a:p>
        </p:txBody>
      </p:sp>
      <p:sp>
        <p:nvSpPr>
          <p:cNvPr id="13" name="Rectangle 6">
            <a:extLst>
              <a:ext uri="{FF2B5EF4-FFF2-40B4-BE49-F238E27FC236}">
                <a16:creationId xmlns:a16="http://schemas.microsoft.com/office/drawing/2014/main" id="{B16CB394-023D-396B-47BE-C22ABFA4649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40B8B49B-748E-E618-E648-C4197723F6A6}"/>
              </a:ext>
            </a:extLst>
          </p:cNvPr>
          <p:cNvSpPr/>
          <p:nvPr/>
        </p:nvSpPr>
        <p:spPr>
          <a:xfrm>
            <a:off x="3231947" y="-1321372"/>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sp>
        <p:nvSpPr>
          <p:cNvPr id="25" name="TextBox 24">
            <a:extLst>
              <a:ext uri="{FF2B5EF4-FFF2-40B4-BE49-F238E27FC236}">
                <a16:creationId xmlns:a16="http://schemas.microsoft.com/office/drawing/2014/main" id="{FD205D26-2720-2357-4769-530F92706DC2}"/>
              </a:ext>
            </a:extLst>
          </p:cNvPr>
          <p:cNvSpPr txBox="1"/>
          <p:nvPr/>
        </p:nvSpPr>
        <p:spPr>
          <a:xfrm>
            <a:off x="52309" y="843378"/>
            <a:ext cx="11457204" cy="2612446"/>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Model the radar-based ECG reconstruction </a:t>
            </a:r>
            <a:r>
              <a:rPr lang="en-US" altLang="zh-CN" kern="100" dirty="0">
                <a:solidFill>
                  <a:srgbClr val="FF0000"/>
                </a:solidFill>
                <a:latin typeface="Times New Roman" panose="02020603050405020304" pitchFamily="18" charset="0"/>
              </a:rPr>
              <a:t>into three tasks </a:t>
            </a:r>
            <a:r>
              <a:rPr lang="en-US" altLang="zh-CN" kern="100" dirty="0">
                <a:latin typeface="Times New Roman" panose="02020603050405020304" pitchFamily="18" charset="0"/>
              </a:rPr>
              <a:t>and design an MTL framework named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-MTL to</a:t>
            </a:r>
            <a:r>
              <a:rPr lang="zh-CN" altLang="en-US" kern="100" dirty="0">
                <a:latin typeface="Times New Roman" panose="02020603050405020304" pitchFamily="18" charset="0"/>
              </a:rPr>
              <a:t> </a:t>
            </a:r>
            <a:r>
              <a:rPr lang="en-US" altLang="zh-CN" kern="100" dirty="0">
                <a:latin typeface="Times New Roman" panose="02020603050405020304" pitchFamily="18" charset="0"/>
              </a:rPr>
              <a:t>avoid the reintroduction of the time-domain noises and hence improve the noise robustness.</a:t>
            </a:r>
          </a:p>
          <a:p>
            <a:pPr marL="457200" indent="-457200" algn="just">
              <a:lnSpc>
                <a:spcPct val="150000"/>
              </a:lnSpc>
              <a:spcBef>
                <a:spcPts val="250"/>
              </a:spcBef>
              <a:buAutoNum type="arabicPeriod"/>
            </a:pPr>
            <a:r>
              <a:rPr lang="en-US" altLang="zh-CN" kern="100" dirty="0">
                <a:latin typeface="Times New Roman" panose="02020603050405020304" pitchFamily="18" charset="0"/>
              </a:rPr>
              <a:t>A novel optimization strategy</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eccentric gradient alignment (EGA) </a:t>
            </a:r>
            <a:r>
              <a:rPr lang="en-US" altLang="zh-CN" kern="100" dirty="0">
                <a:latin typeface="Times New Roman" panose="02020603050405020304" pitchFamily="18" charset="0"/>
              </a:rPr>
              <a:t>is proposed for MTL learning by </a:t>
            </a:r>
            <a:r>
              <a:rPr lang="en-US" altLang="zh-CN" kern="100" dirty="0">
                <a:solidFill>
                  <a:srgbClr val="FF0000"/>
                </a:solidFill>
                <a:latin typeface="Times New Roman" panose="02020603050405020304" pitchFamily="18" charset="0"/>
              </a:rPr>
              <a:t>eccentrically aligning the task gradients</a:t>
            </a:r>
            <a:r>
              <a:rPr lang="en-US" altLang="zh-CN" kern="100" dirty="0">
                <a:latin typeface="Times New Roman" panose="02020603050405020304" pitchFamily="18" charset="0"/>
              </a:rPr>
              <a:t>, </a:t>
            </a:r>
            <a:r>
              <a:rPr lang="en-US" altLang="zh-CN" sz="1800" kern="100" dirty="0">
                <a:latin typeface="Times New Roman" panose="02020603050405020304" pitchFamily="18" charset="0"/>
              </a:rPr>
              <a:t>aiming to </a:t>
            </a:r>
            <a:r>
              <a:rPr lang="en-US" altLang="zh-CN" sz="1800" kern="100" dirty="0">
                <a:solidFill>
                  <a:srgbClr val="FF0000"/>
                </a:solidFill>
                <a:latin typeface="Times New Roman" panose="02020603050405020304" pitchFamily="18" charset="0"/>
              </a:rPr>
              <a:t>adaptively alter the task priority </a:t>
            </a:r>
            <a:r>
              <a:rPr lang="en-US" altLang="zh-CN" sz="1800" kern="100" dirty="0">
                <a:latin typeface="Times New Roman" panose="02020603050405020304" pitchFamily="18" charset="0"/>
              </a:rPr>
              <a:t>to ensure efficient learning progress for the tasks with disparate complexity while </a:t>
            </a:r>
            <a:r>
              <a:rPr lang="en-US" altLang="zh-CN" sz="1800" kern="100" dirty="0">
                <a:solidFill>
                  <a:srgbClr val="FF0000"/>
                </a:solidFill>
                <a:latin typeface="Times New Roman" panose="02020603050405020304" pitchFamily="18" charset="0"/>
              </a:rPr>
              <a:t>preventing the negative transfer phenomenon </a:t>
            </a:r>
            <a:r>
              <a:rPr lang="en-US" altLang="zh-CN" sz="1800" kern="100" dirty="0">
                <a:latin typeface="Times New Roman" panose="02020603050405020304" pitchFamily="18" charset="0"/>
              </a:rPr>
              <a:t>at the same time</a:t>
            </a:r>
            <a:r>
              <a:rPr lang="en-US" altLang="zh-CN" kern="100" dirty="0">
                <a:latin typeface="Times New Roman" panose="02020603050405020304" pitchFamily="18" charset="0"/>
              </a:rPr>
              <a:t>.</a:t>
            </a:r>
          </a:p>
        </p:txBody>
      </p:sp>
      <p:pic>
        <p:nvPicPr>
          <p:cNvPr id="26" name="Picture 25">
            <a:extLst>
              <a:ext uri="{FF2B5EF4-FFF2-40B4-BE49-F238E27FC236}">
                <a16:creationId xmlns:a16="http://schemas.microsoft.com/office/drawing/2014/main" id="{791E4BB1-47B8-603B-C69B-BC8EDD2FF089}"/>
              </a:ext>
            </a:extLst>
          </p:cNvPr>
          <p:cNvPicPr>
            <a:picLocks noChangeAspect="1"/>
          </p:cNvPicPr>
          <p:nvPr/>
        </p:nvPicPr>
        <p:blipFill>
          <a:blip r:embed="rId3"/>
          <a:srcRect/>
          <a:stretch/>
        </p:blipFill>
        <p:spPr>
          <a:xfrm>
            <a:off x="3363881" y="3972592"/>
            <a:ext cx="2824402" cy="1987289"/>
          </a:xfrm>
          <a:prstGeom prst="rect">
            <a:avLst/>
          </a:prstGeom>
        </p:spPr>
      </p:pic>
      <p:sp>
        <p:nvSpPr>
          <p:cNvPr id="27" name="TextBox 26">
            <a:extLst>
              <a:ext uri="{FF2B5EF4-FFF2-40B4-BE49-F238E27FC236}">
                <a16:creationId xmlns:a16="http://schemas.microsoft.com/office/drawing/2014/main" id="{CD9AD46D-303D-5C55-CF88-BBA1EF94E1FD}"/>
              </a:ext>
            </a:extLst>
          </p:cNvPr>
          <p:cNvSpPr txBox="1"/>
          <p:nvPr/>
        </p:nvSpPr>
        <p:spPr>
          <a:xfrm>
            <a:off x="138162" y="5981732"/>
            <a:ext cx="2743199" cy="369332"/>
          </a:xfrm>
          <a:prstGeom prst="rect">
            <a:avLst/>
          </a:prstGeom>
          <a:noFill/>
        </p:spPr>
        <p:txBody>
          <a:bodyPr wrap="square">
            <a:spAutoFit/>
          </a:bodyPr>
          <a:lstStyle/>
          <a:p>
            <a:pPr algn="ctr"/>
            <a:r>
              <a:rPr lang="en-US" altLang="zh-CN" kern="100" dirty="0">
                <a:latin typeface="Times New Roman" panose="02020603050405020304" pitchFamily="18" charset="0"/>
              </a:rPr>
              <a:t>Morphological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grpSp>
        <p:nvGrpSpPr>
          <p:cNvPr id="28" name="Group 27">
            <a:extLst>
              <a:ext uri="{FF2B5EF4-FFF2-40B4-BE49-F238E27FC236}">
                <a16:creationId xmlns:a16="http://schemas.microsoft.com/office/drawing/2014/main" id="{B6F16AA7-33A8-5674-009B-F3A3C531E103}"/>
              </a:ext>
            </a:extLst>
          </p:cNvPr>
          <p:cNvGrpSpPr/>
          <p:nvPr/>
        </p:nvGrpSpPr>
        <p:grpSpPr>
          <a:xfrm>
            <a:off x="386185" y="4038580"/>
            <a:ext cx="2354219" cy="1775854"/>
            <a:chOff x="769799" y="5261504"/>
            <a:chExt cx="1337059" cy="878316"/>
          </a:xfrm>
        </p:grpSpPr>
        <p:grpSp>
          <p:nvGrpSpPr>
            <p:cNvPr id="29" name="Group 28">
              <a:extLst>
                <a:ext uri="{FF2B5EF4-FFF2-40B4-BE49-F238E27FC236}">
                  <a16:creationId xmlns:a16="http://schemas.microsoft.com/office/drawing/2014/main" id="{83164273-CDE7-D99F-9279-7B9C30932AE2}"/>
                </a:ext>
              </a:extLst>
            </p:cNvPr>
            <p:cNvGrpSpPr/>
            <p:nvPr/>
          </p:nvGrpSpPr>
          <p:grpSpPr>
            <a:xfrm>
              <a:off x="769799" y="5261504"/>
              <a:ext cx="1337059" cy="878316"/>
              <a:chOff x="234948" y="5188640"/>
              <a:chExt cx="1280693" cy="527735"/>
            </a:xfrm>
          </p:grpSpPr>
          <p:pic>
            <p:nvPicPr>
              <p:cNvPr id="31" name="Picture 30">
                <a:extLst>
                  <a:ext uri="{FF2B5EF4-FFF2-40B4-BE49-F238E27FC236}">
                    <a16:creationId xmlns:a16="http://schemas.microsoft.com/office/drawing/2014/main" id="{648F5754-EDEB-04AC-92FF-E4D0F13580F3}"/>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579641" y="5188640"/>
                <a:ext cx="936000" cy="318101"/>
              </a:xfrm>
              <a:prstGeom prst="rect">
                <a:avLst/>
              </a:prstGeom>
            </p:spPr>
          </p:pic>
          <p:pic>
            <p:nvPicPr>
              <p:cNvPr id="32" name="Picture 31">
                <a:extLst>
                  <a:ext uri="{FF2B5EF4-FFF2-40B4-BE49-F238E27FC236}">
                    <a16:creationId xmlns:a16="http://schemas.microsoft.com/office/drawing/2014/main" id="{D5A46597-9CAC-D56C-8C48-8BFEE1EBFCE6}"/>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388395" y="5286277"/>
                <a:ext cx="936000" cy="360000"/>
              </a:xfrm>
              <a:prstGeom prst="rect">
                <a:avLst/>
              </a:prstGeom>
            </p:spPr>
          </p:pic>
          <p:pic>
            <p:nvPicPr>
              <p:cNvPr id="33" name="Picture 32">
                <a:extLst>
                  <a:ext uri="{FF2B5EF4-FFF2-40B4-BE49-F238E27FC236}">
                    <a16:creationId xmlns:a16="http://schemas.microsoft.com/office/drawing/2014/main" id="{5116407A-E168-257A-E4E6-48974718324C}"/>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234948" y="5356375"/>
                <a:ext cx="936000" cy="360000"/>
              </a:xfrm>
              <a:prstGeom prst="rect">
                <a:avLst/>
              </a:prstGeom>
            </p:spPr>
          </p:pic>
        </p:grpSp>
        <p:sp>
          <p:nvSpPr>
            <p:cNvPr id="30" name="TextBox 29">
              <a:extLst>
                <a:ext uri="{FF2B5EF4-FFF2-40B4-BE49-F238E27FC236}">
                  <a16:creationId xmlns:a16="http://schemas.microsoft.com/office/drawing/2014/main" id="{CFBDA0E1-AD92-696E-678C-A8814D319093}"/>
                </a:ext>
              </a:extLst>
            </p:cNvPr>
            <p:cNvSpPr txBox="1"/>
            <p:nvPr/>
          </p:nvSpPr>
          <p:spPr>
            <a:xfrm rot="18226598">
              <a:off x="1522344" y="5641359"/>
              <a:ext cx="352602" cy="246221"/>
            </a:xfrm>
            <a:prstGeom prst="rect">
              <a:avLst/>
            </a:prstGeom>
            <a:noFill/>
          </p:spPr>
          <p:txBody>
            <a:bodyPr wrap="square" lIns="0" tIns="0" rIns="0" bIns="0">
              <a:spAutoFit/>
            </a:bodyPr>
            <a:lstStyle/>
            <a:p>
              <a:pPr algn="ctr"/>
              <a:r>
                <a:rPr lang="en-US" altLang="zh-CN" sz="1600" dirty="0"/>
                <a:t>…</a:t>
              </a:r>
              <a:endParaRPr lang="en-CN" sz="1600" dirty="0"/>
            </a:p>
          </p:txBody>
        </p:sp>
      </p:grpSp>
      <p:pic>
        <p:nvPicPr>
          <p:cNvPr id="35" name="Picture 34">
            <a:extLst>
              <a:ext uri="{FF2B5EF4-FFF2-40B4-BE49-F238E27FC236}">
                <a16:creationId xmlns:a16="http://schemas.microsoft.com/office/drawing/2014/main" id="{8ECAE7F5-EC21-10A9-539A-438C280E83F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11760" y="3972592"/>
            <a:ext cx="2935362" cy="2040435"/>
          </a:xfrm>
          <a:prstGeom prst="rect">
            <a:avLst/>
          </a:prstGeom>
        </p:spPr>
      </p:pic>
      <p:sp>
        <p:nvSpPr>
          <p:cNvPr id="36" name="TextBox 416">
            <a:extLst>
              <a:ext uri="{FF2B5EF4-FFF2-40B4-BE49-F238E27FC236}">
                <a16:creationId xmlns:a16="http://schemas.microsoft.com/office/drawing/2014/main" id="{815B37F1-6F3F-A276-E46E-45DAF81D678A}"/>
              </a:ext>
            </a:extLst>
          </p:cNvPr>
          <p:cNvSpPr txBox="1"/>
          <p:nvPr/>
        </p:nvSpPr>
        <p:spPr>
          <a:xfrm>
            <a:off x="6970639" y="5980060"/>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Anchor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7" name="TextBox 421">
            <a:extLst>
              <a:ext uri="{FF2B5EF4-FFF2-40B4-BE49-F238E27FC236}">
                <a16:creationId xmlns:a16="http://schemas.microsoft.com/office/drawing/2014/main" id="{C820330D-EE85-0009-D77D-CB2C80B1E2B6}"/>
              </a:ext>
            </a:extLst>
          </p:cNvPr>
          <p:cNvSpPr txBox="1"/>
          <p:nvPr/>
        </p:nvSpPr>
        <p:spPr>
          <a:xfrm>
            <a:off x="3483196" y="5980060"/>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Cycle</a:t>
            </a:r>
            <a:r>
              <a:rPr lang="zh-CN" altLang="en-US" kern="100" dirty="0">
                <a:latin typeface="Times New Roman" panose="02020603050405020304" pitchFamily="18" charset="0"/>
              </a:rPr>
              <a:t> </a:t>
            </a:r>
            <a:r>
              <a:rPr lang="en-US" altLang="zh-CN" kern="100" dirty="0">
                <a:latin typeface="Times New Roman" panose="02020603050405020304" pitchFamily="18" charset="0"/>
              </a:rPr>
              <a:t>Length</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8" name="TextBox 37">
            <a:extLst>
              <a:ext uri="{FF2B5EF4-FFF2-40B4-BE49-F238E27FC236}">
                <a16:creationId xmlns:a16="http://schemas.microsoft.com/office/drawing/2014/main" id="{6B297C22-2D2D-D595-FADB-BDDEBB14B46A}"/>
              </a:ext>
            </a:extLst>
          </p:cNvPr>
          <p:cNvSpPr txBox="1"/>
          <p:nvPr/>
        </p:nvSpPr>
        <p:spPr>
          <a:xfrm>
            <a:off x="-605806" y="3532369"/>
            <a:ext cx="2743199" cy="369332"/>
          </a:xfrm>
          <a:prstGeom prst="rect">
            <a:avLst/>
          </a:prstGeom>
          <a:noFill/>
        </p:spPr>
        <p:txBody>
          <a:bodyPr wrap="square">
            <a:spAutoFit/>
          </a:bodyPr>
          <a:lstStyle/>
          <a:p>
            <a:pPr algn="ctr"/>
            <a:r>
              <a:rPr lang="en-US" altLang="zh-CN" b="1" kern="100" dirty="0">
                <a:latin typeface="Times New Roman" panose="02020603050405020304" pitchFamily="18" charset="0"/>
              </a:rPr>
              <a:t>Three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Tasks:</a:t>
            </a:r>
          </a:p>
        </p:txBody>
      </p:sp>
      <p:sp>
        <p:nvSpPr>
          <p:cNvPr id="3" name="Rounded Rectangle 2">
            <a:extLst>
              <a:ext uri="{FF2B5EF4-FFF2-40B4-BE49-F238E27FC236}">
                <a16:creationId xmlns:a16="http://schemas.microsoft.com/office/drawing/2014/main" id="{DFC7449D-50AF-421D-AF66-BD4D3F5CB390}"/>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6" name="矩形 22">
            <a:extLst>
              <a:ext uri="{FF2B5EF4-FFF2-40B4-BE49-F238E27FC236}">
                <a16:creationId xmlns:a16="http://schemas.microsoft.com/office/drawing/2014/main" id="{647FCE65-D374-97E9-0E7C-C36CFE86BCAC}"/>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23">
            <a:extLst>
              <a:ext uri="{FF2B5EF4-FFF2-40B4-BE49-F238E27FC236}">
                <a16:creationId xmlns:a16="http://schemas.microsoft.com/office/drawing/2014/main" id="{80738CB4-B6C1-2BA4-ABC5-41271A680820}"/>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Group 7">
            <a:extLst>
              <a:ext uri="{FF2B5EF4-FFF2-40B4-BE49-F238E27FC236}">
                <a16:creationId xmlns:a16="http://schemas.microsoft.com/office/drawing/2014/main" id="{9B0486B8-0DFC-741F-A226-CA492B7935B4}"/>
              </a:ext>
            </a:extLst>
          </p:cNvPr>
          <p:cNvGrpSpPr/>
          <p:nvPr/>
        </p:nvGrpSpPr>
        <p:grpSpPr>
          <a:xfrm>
            <a:off x="227423" y="552637"/>
            <a:ext cx="1343659" cy="107163"/>
            <a:chOff x="86711" y="567935"/>
            <a:chExt cx="1343659" cy="107163"/>
          </a:xfrm>
        </p:grpSpPr>
        <p:sp>
          <p:nvSpPr>
            <p:cNvPr id="11" name="Oval 10">
              <a:extLst>
                <a:ext uri="{FF2B5EF4-FFF2-40B4-BE49-F238E27FC236}">
                  <a16:creationId xmlns:a16="http://schemas.microsoft.com/office/drawing/2014/main" id="{AA426F15-2F45-DE37-2644-A06571A7FC29}"/>
                </a:ext>
              </a:extLst>
            </p:cNvPr>
            <p:cNvSpPr/>
            <p:nvPr/>
          </p:nvSpPr>
          <p:spPr>
            <a:xfrm>
              <a:off x="323228" y="56793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Oval 11">
              <a:extLst>
                <a:ext uri="{FF2B5EF4-FFF2-40B4-BE49-F238E27FC236}">
                  <a16:creationId xmlns:a16="http://schemas.microsoft.com/office/drawing/2014/main" id="{2E3B9184-0714-49B9-6092-D6BA968263D3}"/>
                </a:ext>
              </a:extLst>
            </p:cNvPr>
            <p:cNvSpPr/>
            <p:nvPr/>
          </p:nvSpPr>
          <p:spPr>
            <a:xfrm>
              <a:off x="589199"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Oval 16">
              <a:extLst>
                <a:ext uri="{FF2B5EF4-FFF2-40B4-BE49-F238E27FC236}">
                  <a16:creationId xmlns:a16="http://schemas.microsoft.com/office/drawing/2014/main" id="{9F02B894-31CB-2D74-666F-421E5FC93C17}"/>
                </a:ext>
              </a:extLst>
            </p:cNvPr>
            <p:cNvSpPr/>
            <p:nvPr/>
          </p:nvSpPr>
          <p:spPr>
            <a:xfrm>
              <a:off x="831405" y="572932"/>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Oval 17">
              <a:extLst>
                <a:ext uri="{FF2B5EF4-FFF2-40B4-BE49-F238E27FC236}">
                  <a16:creationId xmlns:a16="http://schemas.microsoft.com/office/drawing/2014/main" id="{A2C0B83E-28FC-BA82-BA60-131001FAAFEC}"/>
                </a:ext>
              </a:extLst>
            </p:cNvPr>
            <p:cNvSpPr/>
            <p:nvPr/>
          </p:nvSpPr>
          <p:spPr>
            <a:xfrm>
              <a:off x="1090027"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Oval 18">
              <a:extLst>
                <a:ext uri="{FF2B5EF4-FFF2-40B4-BE49-F238E27FC236}">
                  <a16:creationId xmlns:a16="http://schemas.microsoft.com/office/drawing/2014/main" id="{6C209393-A58F-6142-CE1B-C52EF3CC1DEA}"/>
                </a:ext>
              </a:extLst>
            </p:cNvPr>
            <p:cNvSpPr/>
            <p:nvPr/>
          </p:nvSpPr>
          <p:spPr>
            <a:xfrm>
              <a:off x="1328204" y="57108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2" name="Oval 21">
              <a:extLst>
                <a:ext uri="{FF2B5EF4-FFF2-40B4-BE49-F238E27FC236}">
                  <a16:creationId xmlns:a16="http://schemas.microsoft.com/office/drawing/2014/main" id="{BF44C6E9-4552-8333-33C1-8EB09869D372}"/>
                </a:ext>
              </a:extLst>
            </p:cNvPr>
            <p:cNvSpPr/>
            <p:nvPr/>
          </p:nvSpPr>
          <p:spPr>
            <a:xfrm>
              <a:off x="86711"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23" name="Rounded Rectangle 22">
            <a:extLst>
              <a:ext uri="{FF2B5EF4-FFF2-40B4-BE49-F238E27FC236}">
                <a16:creationId xmlns:a16="http://schemas.microsoft.com/office/drawing/2014/main" id="{A815C0C1-6D3A-4180-6A05-513C1FAB198C}"/>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C</a:t>
            </a:r>
          </a:p>
        </p:txBody>
      </p:sp>
    </p:spTree>
    <p:extLst>
      <p:ext uri="{BB962C8B-B14F-4D97-AF65-F5344CB8AC3E}">
        <p14:creationId xmlns:p14="http://schemas.microsoft.com/office/powerpoint/2010/main" val="620972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5A1A-6F23-ED8B-5CBF-712A7815D553}"/>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E8A40E0-0389-CFC5-B440-3FE4AE419BFB}"/>
              </a:ext>
            </a:extLst>
          </p:cNvPr>
          <p:cNvSpPr>
            <a:spLocks noGrp="1"/>
          </p:cNvSpPr>
          <p:nvPr>
            <p:ph type="dt" sz="half" idx="10"/>
          </p:nvPr>
        </p:nvSpPr>
        <p:spPr>
          <a:xfrm>
            <a:off x="838200" y="6439535"/>
            <a:ext cx="2743200" cy="365125"/>
          </a:xfrm>
        </p:spPr>
        <p:txBody>
          <a:bodyPr/>
          <a:lstStyle/>
          <a:p>
            <a:fld id="{AA010BCB-408F-CE42-B234-3EED86189F18}"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C41FD47B-85E1-84DB-3507-532E610DAD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842EE71-54C4-C820-B677-5B4C87FD9E7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24</a:t>
            </a:fld>
            <a:endParaRPr lang="zh-CN" altLang="en-US"/>
          </a:p>
        </p:txBody>
      </p:sp>
      <p:sp>
        <p:nvSpPr>
          <p:cNvPr id="13" name="Rectangle 6">
            <a:extLst>
              <a:ext uri="{FF2B5EF4-FFF2-40B4-BE49-F238E27FC236}">
                <a16:creationId xmlns:a16="http://schemas.microsoft.com/office/drawing/2014/main" id="{975D81EE-0178-421C-A62E-D14067BC9B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1827CFEF-4B1F-C6C4-C345-0705027D7D83}"/>
              </a:ext>
            </a:extLst>
          </p:cNvPr>
          <p:cNvSpPr/>
          <p:nvPr/>
        </p:nvSpPr>
        <p:spPr>
          <a:xfrm>
            <a:off x="3252229" y="-1636686"/>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1EF834F8-F86D-2B6F-9C59-6A0B208D128A}"/>
              </a:ext>
            </a:extLst>
          </p:cNvPr>
          <p:cNvPicPr>
            <a:picLocks noChangeAspect="1"/>
          </p:cNvPicPr>
          <p:nvPr/>
        </p:nvPicPr>
        <p:blipFill>
          <a:blip r:embed="rId3"/>
          <a:stretch>
            <a:fillRect/>
          </a:stretch>
        </p:blipFill>
        <p:spPr>
          <a:xfrm>
            <a:off x="522759" y="1040978"/>
            <a:ext cx="11146482" cy="4929037"/>
          </a:xfrm>
          <a:prstGeom prst="rect">
            <a:avLst/>
          </a:prstGeom>
        </p:spPr>
      </p:pic>
      <p:sp>
        <p:nvSpPr>
          <p:cNvPr id="7" name="文本框 14">
            <a:extLst>
              <a:ext uri="{FF2B5EF4-FFF2-40B4-BE49-F238E27FC236}">
                <a16:creationId xmlns:a16="http://schemas.microsoft.com/office/drawing/2014/main" id="{4F149ED6-1689-7C0B-74C2-F03491E32005}"/>
              </a:ext>
            </a:extLst>
          </p:cNvPr>
          <p:cNvSpPr txBox="1"/>
          <p:nvPr/>
        </p:nvSpPr>
        <p:spPr>
          <a:xfrm>
            <a:off x="4874666" y="5950348"/>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Framework</a:t>
            </a:r>
            <a:r>
              <a:rPr lang="zh-CN" altLang="en-US" kern="100" dirty="0">
                <a:latin typeface="Times New Roman" panose="02020603050405020304" pitchFamily="18" charset="0"/>
              </a:rPr>
              <a:t> </a:t>
            </a:r>
            <a:r>
              <a:rPr lang="en-US" altLang="zh-CN" kern="100" dirty="0">
                <a:latin typeface="Times New Roman" panose="02020603050405020304" pitchFamily="18" charset="0"/>
              </a:rPr>
              <a:t>Overview</a:t>
            </a:r>
          </a:p>
        </p:txBody>
      </p:sp>
      <p:sp>
        <p:nvSpPr>
          <p:cNvPr id="3" name="Rounded Rectangle 2">
            <a:extLst>
              <a:ext uri="{FF2B5EF4-FFF2-40B4-BE49-F238E27FC236}">
                <a16:creationId xmlns:a16="http://schemas.microsoft.com/office/drawing/2014/main" id="{993E3000-2A31-5864-C732-AAED7EFE56BC}"/>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r>
              <a:rPr lang="en-US" altLang="zh-CN" sz="2800" b="1" dirty="0">
                <a:solidFill>
                  <a:srgbClr val="000000"/>
                </a:solidFill>
                <a:effectLst/>
                <a:latin typeface="Times New Roman" panose="02020603050405020304" pitchFamily="18" charset="0"/>
              </a:rPr>
              <a:t>-MTL</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
        <p:nvSpPr>
          <p:cNvPr id="8" name="矩形 22">
            <a:extLst>
              <a:ext uri="{FF2B5EF4-FFF2-40B4-BE49-F238E27FC236}">
                <a16:creationId xmlns:a16="http://schemas.microsoft.com/office/drawing/2014/main" id="{52168217-F581-FA03-CE61-1BE1307EC767}"/>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3">
            <a:extLst>
              <a:ext uri="{FF2B5EF4-FFF2-40B4-BE49-F238E27FC236}">
                <a16:creationId xmlns:a16="http://schemas.microsoft.com/office/drawing/2014/main" id="{84134F8F-FBB4-3B81-521F-84F5E5C59DD6}"/>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
            <a:extLst>
              <a:ext uri="{FF2B5EF4-FFF2-40B4-BE49-F238E27FC236}">
                <a16:creationId xmlns:a16="http://schemas.microsoft.com/office/drawing/2014/main" id="{95A06915-16A5-A0D7-38C6-1CEF516D18D6}"/>
              </a:ext>
            </a:extLst>
          </p:cNvPr>
          <p:cNvGrpSpPr/>
          <p:nvPr/>
        </p:nvGrpSpPr>
        <p:grpSpPr>
          <a:xfrm>
            <a:off x="227423" y="552637"/>
            <a:ext cx="1343659" cy="107163"/>
            <a:chOff x="86711" y="567935"/>
            <a:chExt cx="1343659" cy="107163"/>
          </a:xfrm>
        </p:grpSpPr>
        <p:sp>
          <p:nvSpPr>
            <p:cNvPr id="17" name="Oval 16">
              <a:extLst>
                <a:ext uri="{FF2B5EF4-FFF2-40B4-BE49-F238E27FC236}">
                  <a16:creationId xmlns:a16="http://schemas.microsoft.com/office/drawing/2014/main" id="{F05663BC-CCBE-8647-DFE5-2A595990A978}"/>
                </a:ext>
              </a:extLst>
            </p:cNvPr>
            <p:cNvSpPr/>
            <p:nvPr/>
          </p:nvSpPr>
          <p:spPr>
            <a:xfrm>
              <a:off x="323228"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Oval 17">
              <a:extLst>
                <a:ext uri="{FF2B5EF4-FFF2-40B4-BE49-F238E27FC236}">
                  <a16:creationId xmlns:a16="http://schemas.microsoft.com/office/drawing/2014/main" id="{E9DCA7FC-5D7C-831E-9D16-71B7997482DA}"/>
                </a:ext>
              </a:extLst>
            </p:cNvPr>
            <p:cNvSpPr/>
            <p:nvPr/>
          </p:nvSpPr>
          <p:spPr>
            <a:xfrm>
              <a:off x="589199" y="572463"/>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Oval 18">
              <a:extLst>
                <a:ext uri="{FF2B5EF4-FFF2-40B4-BE49-F238E27FC236}">
                  <a16:creationId xmlns:a16="http://schemas.microsoft.com/office/drawing/2014/main" id="{24E8A81B-1786-7461-4848-72E1F4C11987}"/>
                </a:ext>
              </a:extLst>
            </p:cNvPr>
            <p:cNvSpPr/>
            <p:nvPr/>
          </p:nvSpPr>
          <p:spPr>
            <a:xfrm>
              <a:off x="831405" y="572932"/>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2" name="Oval 21">
              <a:extLst>
                <a:ext uri="{FF2B5EF4-FFF2-40B4-BE49-F238E27FC236}">
                  <a16:creationId xmlns:a16="http://schemas.microsoft.com/office/drawing/2014/main" id="{0EC6E5BA-C40E-CA8C-BBDD-188C498F678A}"/>
                </a:ext>
              </a:extLst>
            </p:cNvPr>
            <p:cNvSpPr/>
            <p:nvPr/>
          </p:nvSpPr>
          <p:spPr>
            <a:xfrm>
              <a:off x="1090027"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Oval 22">
              <a:extLst>
                <a:ext uri="{FF2B5EF4-FFF2-40B4-BE49-F238E27FC236}">
                  <a16:creationId xmlns:a16="http://schemas.microsoft.com/office/drawing/2014/main" id="{D5377A05-91BB-E72D-F3AD-77277D394D90}"/>
                </a:ext>
              </a:extLst>
            </p:cNvPr>
            <p:cNvSpPr/>
            <p:nvPr/>
          </p:nvSpPr>
          <p:spPr>
            <a:xfrm>
              <a:off x="1328204" y="57108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4" name="Oval 23">
              <a:extLst>
                <a:ext uri="{FF2B5EF4-FFF2-40B4-BE49-F238E27FC236}">
                  <a16:creationId xmlns:a16="http://schemas.microsoft.com/office/drawing/2014/main" id="{1BFE58ED-EC91-04B8-40F1-E97A97C0FCE3}"/>
                </a:ext>
              </a:extLst>
            </p:cNvPr>
            <p:cNvSpPr/>
            <p:nvPr/>
          </p:nvSpPr>
          <p:spPr>
            <a:xfrm>
              <a:off x="86711"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25" name="Rounded Rectangle 24">
            <a:extLst>
              <a:ext uri="{FF2B5EF4-FFF2-40B4-BE49-F238E27FC236}">
                <a16:creationId xmlns:a16="http://schemas.microsoft.com/office/drawing/2014/main" id="{01C34037-3379-5AA2-6766-76B857138FD4}"/>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C</a:t>
            </a:r>
          </a:p>
        </p:txBody>
      </p:sp>
    </p:spTree>
    <p:extLst>
      <p:ext uri="{BB962C8B-B14F-4D97-AF65-F5344CB8AC3E}">
        <p14:creationId xmlns:p14="http://schemas.microsoft.com/office/powerpoint/2010/main" val="2071034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7201-E3F4-CC88-B8FF-45E9867C3AE9}"/>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FFFECF5-7FFC-FA6D-3DDE-D85F5D4004FD}"/>
              </a:ext>
            </a:extLst>
          </p:cNvPr>
          <p:cNvSpPr>
            <a:spLocks noGrp="1"/>
          </p:cNvSpPr>
          <p:nvPr>
            <p:ph type="dt" sz="half" idx="10"/>
          </p:nvPr>
        </p:nvSpPr>
        <p:spPr>
          <a:xfrm>
            <a:off x="838200" y="6090384"/>
            <a:ext cx="2743200" cy="365125"/>
          </a:xfrm>
        </p:spPr>
        <p:txBody>
          <a:bodyPr/>
          <a:lstStyle/>
          <a:p>
            <a:fld id="{4426EF19-58A7-5E4B-85BB-475335CCDBB6}"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8FA1260C-E5DE-C862-7828-7FA8313B5946}"/>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CFD7363-E4FB-CD83-7857-9A821B771F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25</a:t>
            </a:fld>
            <a:endParaRPr lang="zh-CN" altLang="en-US"/>
          </a:p>
        </p:txBody>
      </p:sp>
      <p:sp>
        <p:nvSpPr>
          <p:cNvPr id="13" name="Rectangle 6">
            <a:extLst>
              <a:ext uri="{FF2B5EF4-FFF2-40B4-BE49-F238E27FC236}">
                <a16:creationId xmlns:a16="http://schemas.microsoft.com/office/drawing/2014/main" id="{433ABECC-E4D3-FDB0-7E0F-8648D96D36C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C577738B-73E2-EF56-8282-7C1B35FDE145}"/>
              </a:ext>
            </a:extLst>
          </p:cNvPr>
          <p:cNvSpPr/>
          <p:nvPr/>
        </p:nvSpPr>
        <p:spPr>
          <a:xfrm>
            <a:off x="3104670" y="-1089632"/>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94283BDA-3AB4-EB4C-B49C-FB1C2528B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32" y="1387863"/>
            <a:ext cx="3401035" cy="3275071"/>
          </a:xfrm>
          <a:prstGeom prst="rect">
            <a:avLst/>
          </a:prstGeom>
        </p:spPr>
      </p:pic>
      <p:pic>
        <p:nvPicPr>
          <p:cNvPr id="6" name="Picture 5">
            <a:extLst>
              <a:ext uri="{FF2B5EF4-FFF2-40B4-BE49-F238E27FC236}">
                <a16:creationId xmlns:a16="http://schemas.microsoft.com/office/drawing/2014/main" id="{CF523053-17CC-E2DC-CAFF-665BC57EFF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88574" y="1167536"/>
            <a:ext cx="3593750" cy="3673219"/>
          </a:xfrm>
          <a:prstGeom prst="rect">
            <a:avLst/>
          </a:prstGeom>
        </p:spPr>
      </p:pic>
      <p:pic>
        <p:nvPicPr>
          <p:cNvPr id="7" name="Picture 6">
            <a:extLst>
              <a:ext uri="{FF2B5EF4-FFF2-40B4-BE49-F238E27FC236}">
                <a16:creationId xmlns:a16="http://schemas.microsoft.com/office/drawing/2014/main" id="{EAA1043B-7F78-CEAD-29B9-0590C4D4F4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0851" y="1337356"/>
            <a:ext cx="3303044" cy="3376084"/>
          </a:xfrm>
          <a:prstGeom prst="rect">
            <a:avLst/>
          </a:prstGeom>
        </p:spPr>
      </p:pic>
      <p:sp>
        <p:nvSpPr>
          <p:cNvPr id="8" name="TextBox 7">
            <a:extLst>
              <a:ext uri="{FF2B5EF4-FFF2-40B4-BE49-F238E27FC236}">
                <a16:creationId xmlns:a16="http://schemas.microsoft.com/office/drawing/2014/main" id="{4E478FAD-74E3-DCE5-4E61-5FE238D84886}"/>
              </a:ext>
            </a:extLst>
          </p:cNvPr>
          <p:cNvSpPr txBox="1"/>
          <p:nvPr/>
        </p:nvSpPr>
        <p:spPr>
          <a:xfrm>
            <a:off x="127238" y="4971531"/>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(a) Original gradient space with </a:t>
            </a:r>
            <a:r>
              <a:rPr lang="en-US" altLang="zh-CN" dirty="0">
                <a:solidFill>
                  <a:srgbClr val="FF0000"/>
                </a:solidFill>
                <a:latin typeface="Times New Roman Bold" panose="02020603050405020304" charset="0"/>
                <a:cs typeface="Times New Roman Bold" panose="02020603050405020304" charset="0"/>
                <a:sym typeface="+mn-ea"/>
              </a:rPr>
              <a:t>gradient conflict </a:t>
            </a:r>
            <a:r>
              <a:rPr lang="en-US" altLang="zh-CN" dirty="0">
                <a:latin typeface="Times New Roman Bold" panose="02020603050405020304" charset="0"/>
                <a:cs typeface="Times New Roman Bold" panose="02020603050405020304" charset="0"/>
                <a:sym typeface="+mn-ea"/>
              </a:rPr>
              <a:t>and </a:t>
            </a:r>
            <a:r>
              <a:rPr lang="en-US" altLang="zh-CN" dirty="0">
                <a:solidFill>
                  <a:srgbClr val="FF0000"/>
                </a:solidFill>
                <a:latin typeface="Times New Roman Bold" panose="02020603050405020304" charset="0"/>
                <a:cs typeface="Times New Roman Bold" panose="02020603050405020304" charset="0"/>
                <a:sym typeface="+mn-ea"/>
              </a:rPr>
              <a:t>magnitude dominance</a:t>
            </a:r>
          </a:p>
        </p:txBody>
      </p:sp>
      <p:sp>
        <p:nvSpPr>
          <p:cNvPr id="11" name="TextBox 10">
            <a:extLst>
              <a:ext uri="{FF2B5EF4-FFF2-40B4-BE49-F238E27FC236}">
                <a16:creationId xmlns:a16="http://schemas.microsoft.com/office/drawing/2014/main" id="{E1F3784C-B348-8955-D82D-4BA3161DC603}"/>
              </a:ext>
            </a:extLst>
          </p:cNvPr>
          <p:cNvSpPr txBox="1"/>
          <p:nvPr/>
        </p:nvSpPr>
        <p:spPr>
          <a:xfrm>
            <a:off x="4070023" y="4970585"/>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(b) The projection of the original gradient space into the </a:t>
            </a:r>
            <a:r>
              <a:rPr lang="en-US" altLang="zh-CN" dirty="0">
                <a:solidFill>
                  <a:srgbClr val="FF0000"/>
                </a:solidFill>
                <a:latin typeface="Times New Roman Bold" panose="02020603050405020304" charset="0"/>
                <a:cs typeface="Times New Roman Bold" panose="02020603050405020304" charset="0"/>
                <a:sym typeface="+mn-ea"/>
              </a:rPr>
              <a:t>orthogonal</a:t>
            </a:r>
            <a:r>
              <a:rPr lang="en-US" altLang="zh-CN" dirty="0">
                <a:latin typeface="Times New Roman Bold" panose="02020603050405020304" charset="0"/>
                <a:cs typeface="Times New Roman Bold" panose="02020603050405020304" charset="0"/>
                <a:sym typeface="+mn-ea"/>
              </a:rPr>
              <a:t> space with equal “learning rate”</a:t>
            </a:r>
          </a:p>
        </p:txBody>
      </p:sp>
      <p:sp>
        <p:nvSpPr>
          <p:cNvPr id="12" name="TextBox 11">
            <a:extLst>
              <a:ext uri="{FF2B5EF4-FFF2-40B4-BE49-F238E27FC236}">
                <a16:creationId xmlns:a16="http://schemas.microsoft.com/office/drawing/2014/main" id="{82A3BCE7-0348-0783-FF2F-99EE38F3C0F3}"/>
              </a:ext>
            </a:extLst>
          </p:cNvPr>
          <p:cNvSpPr txBox="1"/>
          <p:nvPr/>
        </p:nvSpPr>
        <p:spPr>
          <a:xfrm>
            <a:off x="8133996" y="4913627"/>
            <a:ext cx="3993612" cy="1200329"/>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(c) The implementation of eccentric gradient alignment </a:t>
            </a:r>
            <a:r>
              <a:rPr lang="en-US" altLang="zh-CN" dirty="0">
                <a:solidFill>
                  <a:srgbClr val="FF0000"/>
                </a:solidFill>
                <a:latin typeface="Times New Roman Bold" panose="02020603050405020304" charset="0"/>
                <a:cs typeface="Times New Roman Bold" panose="02020603050405020304" charset="0"/>
                <a:sym typeface="+mn-ea"/>
              </a:rPr>
              <a:t>to slant the joint gradient </a:t>
            </a:r>
            <a:r>
              <a:rPr lang="en-US" altLang="zh-CN" dirty="0">
                <a:latin typeface="Times New Roman Bold" panose="02020603050405020304" charset="0"/>
                <a:cs typeface="Times New Roman Bold" panose="02020603050405020304" charset="0"/>
                <a:sym typeface="+mn-ea"/>
              </a:rPr>
              <a:t>to the hard task by introducing the </a:t>
            </a:r>
            <a:r>
              <a:rPr lang="en-US" altLang="zh-CN" dirty="0">
                <a:solidFill>
                  <a:srgbClr val="FF0000"/>
                </a:solidFill>
                <a:latin typeface="Times New Roman Bold" panose="02020603050405020304" charset="0"/>
                <a:cs typeface="Times New Roman Bold" panose="02020603050405020304" charset="0"/>
                <a:sym typeface="+mn-ea"/>
              </a:rPr>
              <a:t>eccentric vector</a:t>
            </a:r>
          </a:p>
        </p:txBody>
      </p:sp>
      <p:sp>
        <p:nvSpPr>
          <p:cNvPr id="23" name="Rounded Rectangle 22">
            <a:extLst>
              <a:ext uri="{FF2B5EF4-FFF2-40B4-BE49-F238E27FC236}">
                <a16:creationId xmlns:a16="http://schemas.microsoft.com/office/drawing/2014/main" id="{356BF5FB-9DCF-2B67-303F-A08BE76DCB0C}"/>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EGA</a:t>
            </a:r>
            <a:endParaRPr lang="en-US" sz="2800" b="1" dirty="0">
              <a:solidFill>
                <a:srgbClr val="000000"/>
              </a:solidFill>
              <a:effectLst/>
              <a:latin typeface="Times New Roman" panose="02020603050405020304" pitchFamily="18" charset="0"/>
            </a:endParaRPr>
          </a:p>
        </p:txBody>
      </p:sp>
      <p:sp>
        <p:nvSpPr>
          <p:cNvPr id="24" name="矩形 22">
            <a:extLst>
              <a:ext uri="{FF2B5EF4-FFF2-40B4-BE49-F238E27FC236}">
                <a16:creationId xmlns:a16="http://schemas.microsoft.com/office/drawing/2014/main" id="{708BC2CC-7D2C-4C3F-4C67-217375513EF5}"/>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3">
            <a:extLst>
              <a:ext uri="{FF2B5EF4-FFF2-40B4-BE49-F238E27FC236}">
                <a16:creationId xmlns:a16="http://schemas.microsoft.com/office/drawing/2014/main" id="{CBBCB482-5C7A-25E4-7262-3AC55DFBDA67}"/>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25">
            <a:extLst>
              <a:ext uri="{FF2B5EF4-FFF2-40B4-BE49-F238E27FC236}">
                <a16:creationId xmlns:a16="http://schemas.microsoft.com/office/drawing/2014/main" id="{EDB14C90-F9D2-45FC-EBF6-781066A903F7}"/>
              </a:ext>
            </a:extLst>
          </p:cNvPr>
          <p:cNvGrpSpPr/>
          <p:nvPr/>
        </p:nvGrpSpPr>
        <p:grpSpPr>
          <a:xfrm>
            <a:off x="227423" y="552637"/>
            <a:ext cx="1343659" cy="107163"/>
            <a:chOff x="86711" y="567935"/>
            <a:chExt cx="1343659" cy="107163"/>
          </a:xfrm>
        </p:grpSpPr>
        <p:sp>
          <p:nvSpPr>
            <p:cNvPr id="27" name="Oval 26">
              <a:extLst>
                <a:ext uri="{FF2B5EF4-FFF2-40B4-BE49-F238E27FC236}">
                  <a16:creationId xmlns:a16="http://schemas.microsoft.com/office/drawing/2014/main" id="{2EFFE4DA-80F0-41D3-2EF2-6DF936807BBC}"/>
                </a:ext>
              </a:extLst>
            </p:cNvPr>
            <p:cNvSpPr/>
            <p:nvPr/>
          </p:nvSpPr>
          <p:spPr>
            <a:xfrm>
              <a:off x="323228"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8" name="Oval 27">
              <a:extLst>
                <a:ext uri="{FF2B5EF4-FFF2-40B4-BE49-F238E27FC236}">
                  <a16:creationId xmlns:a16="http://schemas.microsoft.com/office/drawing/2014/main" id="{2095E148-E67F-2C15-BF33-62FCF8C50DD3}"/>
                </a:ext>
              </a:extLst>
            </p:cNvPr>
            <p:cNvSpPr/>
            <p:nvPr/>
          </p:nvSpPr>
          <p:spPr>
            <a:xfrm>
              <a:off x="589199"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561F4F9E-CB7A-A88A-B02A-7BEF76F3CCD1}"/>
                </a:ext>
              </a:extLst>
            </p:cNvPr>
            <p:cNvSpPr/>
            <p:nvPr/>
          </p:nvSpPr>
          <p:spPr>
            <a:xfrm>
              <a:off x="831405" y="572932"/>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0" name="Oval 29">
              <a:extLst>
                <a:ext uri="{FF2B5EF4-FFF2-40B4-BE49-F238E27FC236}">
                  <a16:creationId xmlns:a16="http://schemas.microsoft.com/office/drawing/2014/main" id="{3F8CF60A-13E8-41FB-6ECB-2A285680BFFE}"/>
                </a:ext>
              </a:extLst>
            </p:cNvPr>
            <p:cNvSpPr/>
            <p:nvPr/>
          </p:nvSpPr>
          <p:spPr>
            <a:xfrm>
              <a:off x="1090027"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Oval 30">
              <a:extLst>
                <a:ext uri="{FF2B5EF4-FFF2-40B4-BE49-F238E27FC236}">
                  <a16:creationId xmlns:a16="http://schemas.microsoft.com/office/drawing/2014/main" id="{4D176180-BB3B-9A61-31FD-BBE79C6221BB}"/>
                </a:ext>
              </a:extLst>
            </p:cNvPr>
            <p:cNvSpPr/>
            <p:nvPr/>
          </p:nvSpPr>
          <p:spPr>
            <a:xfrm>
              <a:off x="1328204" y="57108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Oval 31">
              <a:extLst>
                <a:ext uri="{FF2B5EF4-FFF2-40B4-BE49-F238E27FC236}">
                  <a16:creationId xmlns:a16="http://schemas.microsoft.com/office/drawing/2014/main" id="{46BF5AAA-5737-6172-6520-6CCE2E975779}"/>
                </a:ext>
              </a:extLst>
            </p:cNvPr>
            <p:cNvSpPr/>
            <p:nvPr/>
          </p:nvSpPr>
          <p:spPr>
            <a:xfrm>
              <a:off x="86711"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33" name="Rounded Rectangle 32">
            <a:extLst>
              <a:ext uri="{FF2B5EF4-FFF2-40B4-BE49-F238E27FC236}">
                <a16:creationId xmlns:a16="http://schemas.microsoft.com/office/drawing/2014/main" id="{DEEF44D7-0A66-4600-5D01-91C840DD5850}"/>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C</a:t>
            </a:r>
          </a:p>
        </p:txBody>
      </p:sp>
    </p:spTree>
    <p:extLst>
      <p:ext uri="{BB962C8B-B14F-4D97-AF65-F5344CB8AC3E}">
        <p14:creationId xmlns:p14="http://schemas.microsoft.com/office/powerpoint/2010/main" val="4049819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5DFA-00AA-6D0D-1839-EB6A290D018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54CACA09-8767-87E7-FE2C-6C9A80C2E21F}"/>
              </a:ext>
            </a:extLst>
          </p:cNvPr>
          <p:cNvSpPr>
            <a:spLocks noGrp="1"/>
          </p:cNvSpPr>
          <p:nvPr>
            <p:ph type="dt" sz="half" idx="10"/>
          </p:nvPr>
        </p:nvSpPr>
        <p:spPr>
          <a:xfrm>
            <a:off x="838200" y="6439535"/>
            <a:ext cx="2743200" cy="365125"/>
          </a:xfrm>
        </p:spPr>
        <p:txBody>
          <a:bodyPr/>
          <a:lstStyle/>
          <a:p>
            <a:fld id="{5AA715C3-CE94-A544-B6AB-B91E0511E210}"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A0B09A07-CD3A-5EAD-BD53-B23F6503378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81FD9B5-676A-4C7D-73DE-17116897C17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26</a:t>
            </a:fld>
            <a:endParaRPr lang="zh-CN" altLang="en-US"/>
          </a:p>
        </p:txBody>
      </p:sp>
      <p:sp>
        <p:nvSpPr>
          <p:cNvPr id="13" name="Rectangle 6">
            <a:extLst>
              <a:ext uri="{FF2B5EF4-FFF2-40B4-BE49-F238E27FC236}">
                <a16:creationId xmlns:a16="http://schemas.microsoft.com/office/drawing/2014/main" id="{98FAD540-1AE7-E3E2-71D2-81A83F23C01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6BBED2-CA93-F2D8-74CA-953F936BDF27}"/>
              </a:ext>
            </a:extLst>
          </p:cNvPr>
          <p:cNvPicPr>
            <a:picLocks noChangeAspect="1"/>
          </p:cNvPicPr>
          <p:nvPr/>
        </p:nvPicPr>
        <p:blipFill>
          <a:blip r:embed="rId3"/>
          <a:stretch>
            <a:fillRect/>
          </a:stretch>
        </p:blipFill>
        <p:spPr>
          <a:xfrm>
            <a:off x="4511531" y="902815"/>
            <a:ext cx="3175579" cy="1872000"/>
          </a:xfrm>
          <a:prstGeom prst="rect">
            <a:avLst/>
          </a:prstGeom>
        </p:spPr>
      </p:pic>
      <p:pic>
        <p:nvPicPr>
          <p:cNvPr id="6" name="Picture 5">
            <a:extLst>
              <a:ext uri="{FF2B5EF4-FFF2-40B4-BE49-F238E27FC236}">
                <a16:creationId xmlns:a16="http://schemas.microsoft.com/office/drawing/2014/main" id="{CEE275C7-EF9D-8FC9-4931-E5E7AFAE0758}"/>
              </a:ext>
            </a:extLst>
          </p:cNvPr>
          <p:cNvPicPr>
            <a:picLocks noChangeAspect="1"/>
          </p:cNvPicPr>
          <p:nvPr/>
        </p:nvPicPr>
        <p:blipFill>
          <a:blip r:embed="rId4"/>
          <a:stretch>
            <a:fillRect/>
          </a:stretch>
        </p:blipFill>
        <p:spPr>
          <a:xfrm>
            <a:off x="7959066" y="902815"/>
            <a:ext cx="3137684" cy="1872000"/>
          </a:xfrm>
          <a:prstGeom prst="rect">
            <a:avLst/>
          </a:prstGeom>
        </p:spPr>
      </p:pic>
      <p:pic>
        <p:nvPicPr>
          <p:cNvPr id="7" name="Picture 6">
            <a:extLst>
              <a:ext uri="{FF2B5EF4-FFF2-40B4-BE49-F238E27FC236}">
                <a16:creationId xmlns:a16="http://schemas.microsoft.com/office/drawing/2014/main" id="{74CF537F-2C2C-83D8-6694-F67D3D5A79A0}"/>
              </a:ext>
            </a:extLst>
          </p:cNvPr>
          <p:cNvPicPr>
            <a:picLocks noChangeAspect="1"/>
          </p:cNvPicPr>
          <p:nvPr/>
        </p:nvPicPr>
        <p:blipFill>
          <a:blip r:embed="rId5"/>
          <a:stretch>
            <a:fillRect/>
          </a:stretch>
        </p:blipFill>
        <p:spPr>
          <a:xfrm>
            <a:off x="1063996" y="908005"/>
            <a:ext cx="3175579" cy="1872000"/>
          </a:xfrm>
          <a:prstGeom prst="rect">
            <a:avLst/>
          </a:prstGeom>
        </p:spPr>
      </p:pic>
      <p:pic>
        <p:nvPicPr>
          <p:cNvPr id="23" name="Picture 22">
            <a:extLst>
              <a:ext uri="{FF2B5EF4-FFF2-40B4-BE49-F238E27FC236}">
                <a16:creationId xmlns:a16="http://schemas.microsoft.com/office/drawing/2014/main" id="{9049C78F-6492-4701-8085-F21B1F189EE1}"/>
              </a:ext>
            </a:extLst>
          </p:cNvPr>
          <p:cNvPicPr>
            <a:picLocks noChangeAspect="1"/>
          </p:cNvPicPr>
          <p:nvPr/>
        </p:nvPicPr>
        <p:blipFill>
          <a:blip r:embed="rId6"/>
          <a:stretch>
            <a:fillRect/>
          </a:stretch>
        </p:blipFill>
        <p:spPr>
          <a:xfrm>
            <a:off x="4562140" y="2823827"/>
            <a:ext cx="3124970" cy="1872000"/>
          </a:xfrm>
          <a:prstGeom prst="rect">
            <a:avLst/>
          </a:prstGeom>
        </p:spPr>
      </p:pic>
      <p:pic>
        <p:nvPicPr>
          <p:cNvPr id="25" name="Picture 24">
            <a:extLst>
              <a:ext uri="{FF2B5EF4-FFF2-40B4-BE49-F238E27FC236}">
                <a16:creationId xmlns:a16="http://schemas.microsoft.com/office/drawing/2014/main" id="{B5BC44E6-4F01-B30B-E2C5-AB77D9AEA437}"/>
              </a:ext>
            </a:extLst>
          </p:cNvPr>
          <p:cNvPicPr>
            <a:picLocks noChangeAspect="1"/>
          </p:cNvPicPr>
          <p:nvPr/>
        </p:nvPicPr>
        <p:blipFill>
          <a:blip r:embed="rId7"/>
          <a:stretch>
            <a:fillRect/>
          </a:stretch>
        </p:blipFill>
        <p:spPr>
          <a:xfrm>
            <a:off x="7959066" y="2827584"/>
            <a:ext cx="3124970" cy="1872000"/>
          </a:xfrm>
          <a:prstGeom prst="rect">
            <a:avLst/>
          </a:prstGeom>
        </p:spPr>
      </p:pic>
      <p:pic>
        <p:nvPicPr>
          <p:cNvPr id="27" name="Picture 26">
            <a:extLst>
              <a:ext uri="{FF2B5EF4-FFF2-40B4-BE49-F238E27FC236}">
                <a16:creationId xmlns:a16="http://schemas.microsoft.com/office/drawing/2014/main" id="{5FBC98D0-8294-27FF-166C-71CD189D4167}"/>
              </a:ext>
            </a:extLst>
          </p:cNvPr>
          <p:cNvPicPr>
            <a:picLocks noChangeAspect="1"/>
          </p:cNvPicPr>
          <p:nvPr/>
        </p:nvPicPr>
        <p:blipFill>
          <a:blip r:embed="rId8"/>
          <a:stretch>
            <a:fillRect/>
          </a:stretch>
        </p:blipFill>
        <p:spPr>
          <a:xfrm>
            <a:off x="1114605" y="2823827"/>
            <a:ext cx="3124970" cy="1872000"/>
          </a:xfrm>
          <a:prstGeom prst="rect">
            <a:avLst/>
          </a:prstGeom>
        </p:spPr>
      </p:pic>
      <p:pic>
        <p:nvPicPr>
          <p:cNvPr id="44" name="Picture 43">
            <a:extLst>
              <a:ext uri="{FF2B5EF4-FFF2-40B4-BE49-F238E27FC236}">
                <a16:creationId xmlns:a16="http://schemas.microsoft.com/office/drawing/2014/main" id="{C99077FE-BA14-B88B-3D5C-7D55CED9B46E}"/>
              </a:ext>
            </a:extLst>
          </p:cNvPr>
          <p:cNvPicPr>
            <a:picLocks noChangeAspect="1"/>
          </p:cNvPicPr>
          <p:nvPr/>
        </p:nvPicPr>
        <p:blipFill>
          <a:blip r:embed="rId9"/>
          <a:stretch>
            <a:fillRect/>
          </a:stretch>
        </p:blipFill>
        <p:spPr>
          <a:xfrm>
            <a:off x="4562140" y="4695827"/>
            <a:ext cx="3124972" cy="1872000"/>
          </a:xfrm>
          <a:prstGeom prst="rect">
            <a:avLst/>
          </a:prstGeom>
        </p:spPr>
      </p:pic>
      <p:pic>
        <p:nvPicPr>
          <p:cNvPr id="46" name="Picture 45">
            <a:extLst>
              <a:ext uri="{FF2B5EF4-FFF2-40B4-BE49-F238E27FC236}">
                <a16:creationId xmlns:a16="http://schemas.microsoft.com/office/drawing/2014/main" id="{4C432178-3385-F52F-8847-7245BA08562E}"/>
              </a:ext>
            </a:extLst>
          </p:cNvPr>
          <p:cNvPicPr>
            <a:picLocks noChangeAspect="1"/>
          </p:cNvPicPr>
          <p:nvPr/>
        </p:nvPicPr>
        <p:blipFill>
          <a:blip r:embed="rId10"/>
          <a:stretch>
            <a:fillRect/>
          </a:stretch>
        </p:blipFill>
        <p:spPr>
          <a:xfrm>
            <a:off x="7959064" y="4695827"/>
            <a:ext cx="3124972" cy="1872000"/>
          </a:xfrm>
          <a:prstGeom prst="rect">
            <a:avLst/>
          </a:prstGeom>
        </p:spPr>
      </p:pic>
      <p:pic>
        <p:nvPicPr>
          <p:cNvPr id="48" name="Picture 47">
            <a:extLst>
              <a:ext uri="{FF2B5EF4-FFF2-40B4-BE49-F238E27FC236}">
                <a16:creationId xmlns:a16="http://schemas.microsoft.com/office/drawing/2014/main" id="{48BC16B8-F975-2EEF-96DB-B3BDBD518BBA}"/>
              </a:ext>
            </a:extLst>
          </p:cNvPr>
          <p:cNvPicPr>
            <a:picLocks noChangeAspect="1"/>
          </p:cNvPicPr>
          <p:nvPr/>
        </p:nvPicPr>
        <p:blipFill>
          <a:blip r:embed="rId11"/>
          <a:stretch>
            <a:fillRect/>
          </a:stretch>
        </p:blipFill>
        <p:spPr>
          <a:xfrm>
            <a:off x="1087142" y="4739649"/>
            <a:ext cx="3124972" cy="1872000"/>
          </a:xfrm>
          <a:prstGeom prst="rect">
            <a:avLst/>
          </a:prstGeom>
        </p:spPr>
      </p:pic>
      <p:cxnSp>
        <p:nvCxnSpPr>
          <p:cNvPr id="49" name="Straight Arrow Connector 48">
            <a:extLst>
              <a:ext uri="{FF2B5EF4-FFF2-40B4-BE49-F238E27FC236}">
                <a16:creationId xmlns:a16="http://schemas.microsoft.com/office/drawing/2014/main" id="{D096A0AE-F5F7-C958-DC57-12BAD33C593A}"/>
              </a:ext>
            </a:extLst>
          </p:cNvPr>
          <p:cNvCxnSpPr>
            <a:cxnSpLocks/>
          </p:cNvCxnSpPr>
          <p:nvPr/>
        </p:nvCxnSpPr>
        <p:spPr>
          <a:xfrm flipH="1">
            <a:off x="4176546"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EDB8AC-8760-6855-27F7-799FBD74AB71}"/>
              </a:ext>
            </a:extLst>
          </p:cNvPr>
          <p:cNvCxnSpPr>
            <a:cxnSpLocks/>
          </p:cNvCxnSpPr>
          <p:nvPr/>
        </p:nvCxnSpPr>
        <p:spPr>
          <a:xfrm flipH="1">
            <a:off x="7616755"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A7AA77F-75C8-4906-B6B7-DA7C8F91D350}"/>
              </a:ext>
            </a:extLst>
          </p:cNvPr>
          <p:cNvCxnSpPr>
            <a:cxnSpLocks/>
          </p:cNvCxnSpPr>
          <p:nvPr/>
        </p:nvCxnSpPr>
        <p:spPr>
          <a:xfrm flipH="1">
            <a:off x="11014458"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558B5A5B-AD35-D3EC-682C-C67618DAA397}"/>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sp>
        <p:nvSpPr>
          <p:cNvPr id="31" name="矩形 22">
            <a:extLst>
              <a:ext uri="{FF2B5EF4-FFF2-40B4-BE49-F238E27FC236}">
                <a16:creationId xmlns:a16="http://schemas.microsoft.com/office/drawing/2014/main" id="{154BA5A6-1E9C-7E11-90C5-B8A674289797}"/>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23">
            <a:extLst>
              <a:ext uri="{FF2B5EF4-FFF2-40B4-BE49-F238E27FC236}">
                <a16:creationId xmlns:a16="http://schemas.microsoft.com/office/drawing/2014/main" id="{915F244B-FF77-2931-D114-FB688DD46899}"/>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32">
            <a:extLst>
              <a:ext uri="{FF2B5EF4-FFF2-40B4-BE49-F238E27FC236}">
                <a16:creationId xmlns:a16="http://schemas.microsoft.com/office/drawing/2014/main" id="{D2388EE6-B985-BF2F-7EF9-E90416F27D51}"/>
              </a:ext>
            </a:extLst>
          </p:cNvPr>
          <p:cNvGrpSpPr/>
          <p:nvPr/>
        </p:nvGrpSpPr>
        <p:grpSpPr>
          <a:xfrm>
            <a:off x="227423" y="552637"/>
            <a:ext cx="1343659" cy="107163"/>
            <a:chOff x="86711" y="567935"/>
            <a:chExt cx="1343659" cy="107163"/>
          </a:xfrm>
        </p:grpSpPr>
        <p:sp>
          <p:nvSpPr>
            <p:cNvPr id="35" name="Oval 34">
              <a:extLst>
                <a:ext uri="{FF2B5EF4-FFF2-40B4-BE49-F238E27FC236}">
                  <a16:creationId xmlns:a16="http://schemas.microsoft.com/office/drawing/2014/main" id="{B57A42D8-1714-AE14-D566-302B9D8F7207}"/>
                </a:ext>
              </a:extLst>
            </p:cNvPr>
            <p:cNvSpPr/>
            <p:nvPr/>
          </p:nvSpPr>
          <p:spPr>
            <a:xfrm>
              <a:off x="323228"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6" name="Oval 35">
              <a:extLst>
                <a:ext uri="{FF2B5EF4-FFF2-40B4-BE49-F238E27FC236}">
                  <a16:creationId xmlns:a16="http://schemas.microsoft.com/office/drawing/2014/main" id="{18108FA4-AC19-400E-91B1-5280B2CB39DC}"/>
                </a:ext>
              </a:extLst>
            </p:cNvPr>
            <p:cNvSpPr/>
            <p:nvPr/>
          </p:nvSpPr>
          <p:spPr>
            <a:xfrm>
              <a:off x="589199"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Oval 36">
              <a:extLst>
                <a:ext uri="{FF2B5EF4-FFF2-40B4-BE49-F238E27FC236}">
                  <a16:creationId xmlns:a16="http://schemas.microsoft.com/office/drawing/2014/main" id="{1B76F0FC-3181-07A3-7130-135B068DC34D}"/>
                </a:ext>
              </a:extLst>
            </p:cNvPr>
            <p:cNvSpPr/>
            <p:nvPr/>
          </p:nvSpPr>
          <p:spPr>
            <a:xfrm>
              <a:off x="831405" y="572932"/>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8" name="Oval 37">
              <a:extLst>
                <a:ext uri="{FF2B5EF4-FFF2-40B4-BE49-F238E27FC236}">
                  <a16:creationId xmlns:a16="http://schemas.microsoft.com/office/drawing/2014/main" id="{23744497-BC85-A334-6727-FF9FD24B4FA4}"/>
                </a:ext>
              </a:extLst>
            </p:cNvPr>
            <p:cNvSpPr/>
            <p:nvPr/>
          </p:nvSpPr>
          <p:spPr>
            <a:xfrm>
              <a:off x="1090027" y="572463"/>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9" name="Oval 38">
              <a:extLst>
                <a:ext uri="{FF2B5EF4-FFF2-40B4-BE49-F238E27FC236}">
                  <a16:creationId xmlns:a16="http://schemas.microsoft.com/office/drawing/2014/main" id="{9D4D0BE4-F41C-C90C-C77B-2587743A5356}"/>
                </a:ext>
              </a:extLst>
            </p:cNvPr>
            <p:cNvSpPr/>
            <p:nvPr/>
          </p:nvSpPr>
          <p:spPr>
            <a:xfrm>
              <a:off x="1328204" y="57108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0" name="Oval 39">
              <a:extLst>
                <a:ext uri="{FF2B5EF4-FFF2-40B4-BE49-F238E27FC236}">
                  <a16:creationId xmlns:a16="http://schemas.microsoft.com/office/drawing/2014/main" id="{C1C1A223-F096-4903-1145-924FB32469D6}"/>
                </a:ext>
              </a:extLst>
            </p:cNvPr>
            <p:cNvSpPr/>
            <p:nvPr/>
          </p:nvSpPr>
          <p:spPr>
            <a:xfrm>
              <a:off x="86711"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43" name="Rounded Rectangle 42">
            <a:extLst>
              <a:ext uri="{FF2B5EF4-FFF2-40B4-BE49-F238E27FC236}">
                <a16:creationId xmlns:a16="http://schemas.microsoft.com/office/drawing/2014/main" id="{411B672E-C39D-BF9F-6CBA-9D9BACE6A241}"/>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C</a:t>
            </a:r>
          </a:p>
        </p:txBody>
      </p:sp>
    </p:spTree>
    <p:extLst>
      <p:ext uri="{BB962C8B-B14F-4D97-AF65-F5344CB8AC3E}">
        <p14:creationId xmlns:p14="http://schemas.microsoft.com/office/powerpoint/2010/main" val="305567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1F352FEC-600D-264E-B8E8-66F3AEE94768}"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27</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FB1BB63-B59D-2B90-2E36-6134362CA7D7}"/>
              </a:ext>
            </a:extLst>
          </p:cNvPr>
          <p:cNvPicPr>
            <a:picLocks noChangeAspect="1"/>
          </p:cNvPicPr>
          <p:nvPr/>
        </p:nvPicPr>
        <p:blipFill>
          <a:blip r:embed="rId3"/>
          <a:srcRect t="51620" b="4815"/>
          <a:stretch/>
        </p:blipFill>
        <p:spPr>
          <a:xfrm>
            <a:off x="1204579" y="3824969"/>
            <a:ext cx="4364488" cy="2280289"/>
          </a:xfrm>
          <a:prstGeom prst="rect">
            <a:avLst/>
          </a:prstGeom>
        </p:spPr>
      </p:pic>
      <p:sp>
        <p:nvSpPr>
          <p:cNvPr id="12" name="Rounded Rectangle 11">
            <a:extLst>
              <a:ext uri="{FF2B5EF4-FFF2-40B4-BE49-F238E27FC236}">
                <a16:creationId xmlns:a16="http://schemas.microsoft.com/office/drawing/2014/main" id="{E177A625-2451-46C0-60B6-0D9B2017E1FB}"/>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sp>
        <p:nvSpPr>
          <p:cNvPr id="19" name="矩形 22">
            <a:extLst>
              <a:ext uri="{FF2B5EF4-FFF2-40B4-BE49-F238E27FC236}">
                <a16:creationId xmlns:a16="http://schemas.microsoft.com/office/drawing/2014/main" id="{798D1C38-5EA0-3958-4288-508F658D0E1E}"/>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3">
            <a:extLst>
              <a:ext uri="{FF2B5EF4-FFF2-40B4-BE49-F238E27FC236}">
                <a16:creationId xmlns:a16="http://schemas.microsoft.com/office/drawing/2014/main" id="{678EE81C-C70D-A6A8-C61D-6247398783A6}"/>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Group 20">
            <a:extLst>
              <a:ext uri="{FF2B5EF4-FFF2-40B4-BE49-F238E27FC236}">
                <a16:creationId xmlns:a16="http://schemas.microsoft.com/office/drawing/2014/main" id="{D4772684-CD77-5183-DE10-EF1EFAF93D68}"/>
              </a:ext>
            </a:extLst>
          </p:cNvPr>
          <p:cNvGrpSpPr/>
          <p:nvPr/>
        </p:nvGrpSpPr>
        <p:grpSpPr>
          <a:xfrm>
            <a:off x="227423" y="552637"/>
            <a:ext cx="1343659" cy="107163"/>
            <a:chOff x="86711" y="567935"/>
            <a:chExt cx="1343659" cy="107163"/>
          </a:xfrm>
        </p:grpSpPr>
        <p:sp>
          <p:nvSpPr>
            <p:cNvPr id="22" name="Oval 21">
              <a:extLst>
                <a:ext uri="{FF2B5EF4-FFF2-40B4-BE49-F238E27FC236}">
                  <a16:creationId xmlns:a16="http://schemas.microsoft.com/office/drawing/2014/main" id="{C028CFF8-0E6E-04C5-5CEA-84B0DD4C1AD4}"/>
                </a:ext>
              </a:extLst>
            </p:cNvPr>
            <p:cNvSpPr/>
            <p:nvPr/>
          </p:nvSpPr>
          <p:spPr>
            <a:xfrm>
              <a:off x="323228"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3" name="Oval 22">
              <a:extLst>
                <a:ext uri="{FF2B5EF4-FFF2-40B4-BE49-F238E27FC236}">
                  <a16:creationId xmlns:a16="http://schemas.microsoft.com/office/drawing/2014/main" id="{8A076233-3A10-0685-D1BA-2205D32E5F81}"/>
                </a:ext>
              </a:extLst>
            </p:cNvPr>
            <p:cNvSpPr/>
            <p:nvPr/>
          </p:nvSpPr>
          <p:spPr>
            <a:xfrm>
              <a:off x="589199"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Oval 23">
              <a:extLst>
                <a:ext uri="{FF2B5EF4-FFF2-40B4-BE49-F238E27FC236}">
                  <a16:creationId xmlns:a16="http://schemas.microsoft.com/office/drawing/2014/main" id="{37908E09-012D-1345-9818-24D8E0DDFB2F}"/>
                </a:ext>
              </a:extLst>
            </p:cNvPr>
            <p:cNvSpPr/>
            <p:nvPr/>
          </p:nvSpPr>
          <p:spPr>
            <a:xfrm>
              <a:off x="831405" y="572932"/>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5" name="Oval 24">
              <a:extLst>
                <a:ext uri="{FF2B5EF4-FFF2-40B4-BE49-F238E27FC236}">
                  <a16:creationId xmlns:a16="http://schemas.microsoft.com/office/drawing/2014/main" id="{CDE5C1BF-D79D-340A-D6C9-5BB2515B8DA0}"/>
                </a:ext>
              </a:extLst>
            </p:cNvPr>
            <p:cNvSpPr/>
            <p:nvPr/>
          </p:nvSpPr>
          <p:spPr>
            <a:xfrm>
              <a:off x="1090027" y="57246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Oval 25">
              <a:extLst>
                <a:ext uri="{FF2B5EF4-FFF2-40B4-BE49-F238E27FC236}">
                  <a16:creationId xmlns:a16="http://schemas.microsoft.com/office/drawing/2014/main" id="{E4312826-8389-F9C4-FCF2-847D76167ACA}"/>
                </a:ext>
              </a:extLst>
            </p:cNvPr>
            <p:cNvSpPr/>
            <p:nvPr/>
          </p:nvSpPr>
          <p:spPr>
            <a:xfrm>
              <a:off x="1328204" y="57108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7" name="Oval 26">
              <a:extLst>
                <a:ext uri="{FF2B5EF4-FFF2-40B4-BE49-F238E27FC236}">
                  <a16:creationId xmlns:a16="http://schemas.microsoft.com/office/drawing/2014/main" id="{E35AC5A8-A14E-5B3C-A061-3DF2CC0B67D9}"/>
                </a:ext>
              </a:extLst>
            </p:cNvPr>
            <p:cNvSpPr/>
            <p:nvPr/>
          </p:nvSpPr>
          <p:spPr>
            <a:xfrm>
              <a:off x="86711" y="56793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28" name="Rounded Rectangle 27">
            <a:extLst>
              <a:ext uri="{FF2B5EF4-FFF2-40B4-BE49-F238E27FC236}">
                <a16:creationId xmlns:a16="http://schemas.microsoft.com/office/drawing/2014/main" id="{11AB5032-E0FB-D90A-ED7B-32DC6B8217CD}"/>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C</a:t>
            </a:r>
          </a:p>
        </p:txBody>
      </p:sp>
      <p:pic>
        <p:nvPicPr>
          <p:cNvPr id="30" name="Picture 29">
            <a:extLst>
              <a:ext uri="{FF2B5EF4-FFF2-40B4-BE49-F238E27FC236}">
                <a16:creationId xmlns:a16="http://schemas.microsoft.com/office/drawing/2014/main" id="{B1CF6E10-FE8D-6E7A-9DCB-F23E4609B03A}"/>
              </a:ext>
            </a:extLst>
          </p:cNvPr>
          <p:cNvPicPr>
            <a:picLocks noChangeAspect="1"/>
          </p:cNvPicPr>
          <p:nvPr/>
        </p:nvPicPr>
        <p:blipFill>
          <a:blip r:embed="rId3"/>
          <a:srcRect t="50463" b="5854"/>
          <a:stretch/>
        </p:blipFill>
        <p:spPr>
          <a:xfrm>
            <a:off x="5581293" y="3770090"/>
            <a:ext cx="4364488" cy="2286528"/>
          </a:xfrm>
          <a:prstGeom prst="rect">
            <a:avLst/>
          </a:prstGeom>
        </p:spPr>
      </p:pic>
      <p:pic>
        <p:nvPicPr>
          <p:cNvPr id="31" name="Picture 30">
            <a:extLst>
              <a:ext uri="{FF2B5EF4-FFF2-40B4-BE49-F238E27FC236}">
                <a16:creationId xmlns:a16="http://schemas.microsoft.com/office/drawing/2014/main" id="{79ED09AE-3ED2-76CE-D531-9A939396CD3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6633" y="885591"/>
            <a:ext cx="9838024" cy="2497179"/>
          </a:xfrm>
          <a:prstGeom prst="rect">
            <a:avLst/>
          </a:prstGeom>
        </p:spPr>
      </p:pic>
      <p:sp>
        <p:nvSpPr>
          <p:cNvPr id="33" name="TextBox 32">
            <a:extLst>
              <a:ext uri="{FF2B5EF4-FFF2-40B4-BE49-F238E27FC236}">
                <a16:creationId xmlns:a16="http://schemas.microsoft.com/office/drawing/2014/main" id="{C23ECE1D-8B77-0C11-8DE0-EF1BA042AFC4}"/>
              </a:ext>
            </a:extLst>
          </p:cNvPr>
          <p:cNvSpPr txBox="1"/>
          <p:nvPr/>
        </p:nvSpPr>
        <p:spPr>
          <a:xfrm>
            <a:off x="4882698" y="3303977"/>
            <a:ext cx="1774825" cy="369332"/>
          </a:xfrm>
          <a:prstGeom prst="rect">
            <a:avLst/>
          </a:prstGeom>
          <a:noFill/>
        </p:spPr>
        <p:txBody>
          <a:bodyPr wrap="square">
            <a:spAutoFit/>
          </a:bodyPr>
          <a:lstStyle/>
          <a:p>
            <a:pPr algn="ctr"/>
            <a:r>
              <a:rPr lang="en-US" altLang="zh-CN" b="1" dirty="0">
                <a:latin typeface="Times New Roman Bold" panose="02020603050405020304" charset="0"/>
                <a:cs typeface="Times New Roman Bold" panose="02020603050405020304" charset="0"/>
                <a:sym typeface="+mn-ea"/>
              </a:rPr>
              <a:t>Peak</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accuracy</a:t>
            </a:r>
            <a:endParaRPr lang="en-CN" dirty="0"/>
          </a:p>
        </p:txBody>
      </p:sp>
      <p:sp>
        <p:nvSpPr>
          <p:cNvPr id="34" name="TextBox 33">
            <a:extLst>
              <a:ext uri="{FF2B5EF4-FFF2-40B4-BE49-F238E27FC236}">
                <a16:creationId xmlns:a16="http://schemas.microsoft.com/office/drawing/2014/main" id="{6F93F931-E1FE-1201-0B39-458D29A37AFD}"/>
              </a:ext>
            </a:extLst>
          </p:cNvPr>
          <p:cNvSpPr txBox="1"/>
          <p:nvPr/>
        </p:nvSpPr>
        <p:spPr>
          <a:xfrm>
            <a:off x="4584578" y="6095376"/>
            <a:ext cx="2371063" cy="369332"/>
          </a:xfrm>
          <a:prstGeom prst="rect">
            <a:avLst/>
          </a:prstGeom>
          <a:noFill/>
        </p:spPr>
        <p:txBody>
          <a:bodyPr wrap="square">
            <a:spAutoFit/>
          </a:bodyPr>
          <a:lstStyle/>
          <a:p>
            <a:pPr algn="ctr"/>
            <a:r>
              <a:rPr lang="en-US" altLang="zh-CN" b="1" dirty="0">
                <a:latin typeface="Times New Roman Bold" panose="02020603050405020304" charset="0"/>
                <a:cs typeface="Times New Roman Bold" panose="02020603050405020304" charset="0"/>
                <a:sym typeface="+mn-ea"/>
              </a:rPr>
              <a:t>Noise</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robustness</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test</a:t>
            </a:r>
            <a:endParaRPr lang="en-CN" dirty="0"/>
          </a:p>
        </p:txBody>
      </p:sp>
    </p:spTree>
    <p:extLst>
      <p:ext uri="{BB962C8B-B14F-4D97-AF65-F5344CB8AC3E}">
        <p14:creationId xmlns:p14="http://schemas.microsoft.com/office/powerpoint/2010/main" val="3323784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1067-8BF0-F6D9-257F-C88BE8A80A85}"/>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4216243-926D-049A-C009-738DDB31140A}"/>
              </a:ext>
            </a:extLst>
          </p:cNvPr>
          <p:cNvSpPr>
            <a:spLocks noGrp="1"/>
          </p:cNvSpPr>
          <p:nvPr>
            <p:ph type="dt" sz="half" idx="10"/>
          </p:nvPr>
        </p:nvSpPr>
        <p:spPr>
          <a:xfrm>
            <a:off x="838200" y="6439535"/>
            <a:ext cx="2743200" cy="365125"/>
          </a:xfrm>
        </p:spPr>
        <p:txBody>
          <a:bodyPr/>
          <a:lstStyle/>
          <a:p>
            <a:fld id="{8603B530-706F-0540-98E9-97302520B0DD}"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D4AE3131-DA72-3498-31FE-6002D8C079D9}"/>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E3AC530-4444-380A-75B3-B170FCEB2B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28</a:t>
            </a:fld>
            <a:endParaRPr lang="zh-CN" altLang="en-US"/>
          </a:p>
        </p:txBody>
      </p:sp>
      <p:pic>
        <p:nvPicPr>
          <p:cNvPr id="12" name="Picture 6">
            <a:extLst>
              <a:ext uri="{FF2B5EF4-FFF2-40B4-BE49-F238E27FC236}">
                <a16:creationId xmlns:a16="http://schemas.microsoft.com/office/drawing/2014/main" id="{AE9FA84E-7A7A-9BB5-49DB-A690C464393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5F7F462E-8E52-7116-0042-32D55E60CB9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6B5085B-B6A6-E847-2B7A-C4E977AC0671}"/>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5" name="Picture 4">
            <a:extLst>
              <a:ext uri="{FF2B5EF4-FFF2-40B4-BE49-F238E27FC236}">
                <a16:creationId xmlns:a16="http://schemas.microsoft.com/office/drawing/2014/main" id="{C6E4BCBF-342C-0066-05B6-713E7CF3DD3A}"/>
              </a:ext>
            </a:extLst>
          </p:cNvPr>
          <p:cNvPicPr>
            <a:picLocks noChangeAspect="1"/>
          </p:cNvPicPr>
          <p:nvPr/>
        </p:nvPicPr>
        <p:blipFill>
          <a:blip r:embed="rId4"/>
          <a:stretch>
            <a:fillRect/>
          </a:stretch>
        </p:blipFill>
        <p:spPr>
          <a:xfrm>
            <a:off x="2369208" y="1648610"/>
            <a:ext cx="7453584" cy="4823285"/>
          </a:xfrm>
          <a:prstGeom prst="rect">
            <a:avLst/>
          </a:prstGeom>
        </p:spPr>
      </p:pic>
      <p:sp>
        <p:nvSpPr>
          <p:cNvPr id="6" name="文本框 14">
            <a:extLst>
              <a:ext uri="{FF2B5EF4-FFF2-40B4-BE49-F238E27FC236}">
                <a16:creationId xmlns:a16="http://schemas.microsoft.com/office/drawing/2014/main" id="{FDFF2C7B-59E8-84EA-313E-85A728DAE2CE}"/>
              </a:ext>
            </a:extLst>
          </p:cNvPr>
          <p:cNvSpPr txBox="1"/>
          <p:nvPr/>
        </p:nvSpPr>
        <p:spPr>
          <a:xfrm>
            <a:off x="8308836" y="3715804"/>
            <a:ext cx="1266467" cy="369332"/>
          </a:xfrm>
          <a:prstGeom prst="rect">
            <a:avLst/>
          </a:prstGeom>
          <a:noFill/>
        </p:spPr>
        <p:txBody>
          <a:bodyPr wrap="square">
            <a:spAutoFit/>
          </a:bodyPr>
          <a:lstStyle/>
          <a:p>
            <a:pPr algn="ctr">
              <a:spcBef>
                <a:spcPts val="250"/>
              </a:spcBef>
            </a:pPr>
            <a:r>
              <a:rPr lang="en-US" altLang="zh-CN" kern="100" dirty="0">
                <a:solidFill>
                  <a:srgbClr val="FF0000"/>
                </a:solidFill>
                <a:latin typeface="Times New Roman" panose="02020603050405020304" pitchFamily="18" charset="0"/>
              </a:rPr>
              <a:t>Study</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D</a:t>
            </a:r>
          </a:p>
        </p:txBody>
      </p:sp>
      <p:sp>
        <p:nvSpPr>
          <p:cNvPr id="7" name="Rounded Rectangle 6">
            <a:extLst>
              <a:ext uri="{FF2B5EF4-FFF2-40B4-BE49-F238E27FC236}">
                <a16:creationId xmlns:a16="http://schemas.microsoft.com/office/drawing/2014/main" id="{28AAE1FE-56A4-D9D8-2A29-FE801C978BB0}"/>
              </a:ext>
            </a:extLst>
          </p:cNvPr>
          <p:cNvSpPr/>
          <p:nvPr/>
        </p:nvSpPr>
        <p:spPr>
          <a:xfrm>
            <a:off x="7319677" y="3715804"/>
            <a:ext cx="1123753" cy="508885"/>
          </a:xfrm>
          <a:prstGeom prst="round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solidFill>
                <a:schemeClr val="tx1"/>
              </a:solidFill>
              <a:latin typeface="Times New Roman" panose="02020603050405020304" pitchFamily="18" charset="0"/>
              <a:cs typeface="Times New Roman" panose="02020603050405020304" pitchFamily="18" charset="0"/>
            </a:endParaRPr>
          </a:p>
        </p:txBody>
      </p:sp>
      <p:pic>
        <p:nvPicPr>
          <p:cNvPr id="8" name="Picture 4" descr="University of Liverpool Logo PNG Vector (EPS) Free Download">
            <a:extLst>
              <a:ext uri="{FF2B5EF4-FFF2-40B4-BE49-F238E27FC236}">
                <a16:creationId xmlns:a16="http://schemas.microsoft.com/office/drawing/2014/main" id="{5E1B2976-9CDD-86CB-EB44-330C925748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7672" b="37822"/>
          <a:stretch/>
        </p:blipFill>
        <p:spPr bwMode="auto">
          <a:xfrm>
            <a:off x="9164229" y="48316"/>
            <a:ext cx="2906486" cy="71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519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74E1-0211-11CC-BC94-07777A12EA5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D00DAD77-DD23-D136-0614-9FE3E56DA3C6}"/>
              </a:ext>
            </a:extLst>
          </p:cNvPr>
          <p:cNvSpPr>
            <a:spLocks noGrp="1"/>
          </p:cNvSpPr>
          <p:nvPr>
            <p:ph type="dt" sz="half" idx="10"/>
          </p:nvPr>
        </p:nvSpPr>
        <p:spPr>
          <a:xfrm>
            <a:off x="838200" y="6439535"/>
            <a:ext cx="2743200" cy="365125"/>
          </a:xfrm>
        </p:spPr>
        <p:txBody>
          <a:bodyPr/>
          <a:lstStyle/>
          <a:p>
            <a:fld id="{70CB0ECD-E7AE-C741-B95E-0464D6C44BA2}"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2CCEFDE4-813C-8E5B-F1CD-87FB7860806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33AF65B-1A89-E248-7BE2-4916816850D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29</a:t>
            </a:fld>
            <a:endParaRPr lang="zh-CN" altLang="en-US"/>
          </a:p>
        </p:txBody>
      </p:sp>
      <p:sp>
        <p:nvSpPr>
          <p:cNvPr id="13" name="Rectangle 6">
            <a:extLst>
              <a:ext uri="{FF2B5EF4-FFF2-40B4-BE49-F238E27FC236}">
                <a16:creationId xmlns:a16="http://schemas.microsoft.com/office/drawing/2014/main" id="{B77E4B27-2449-F09C-C9CF-D9CA6550288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4B2327D7-081F-723F-3C1F-C8012D587F70}"/>
              </a:ext>
            </a:extLst>
          </p:cNvPr>
          <p:cNvSpPr/>
          <p:nvPr/>
        </p:nvSpPr>
        <p:spPr>
          <a:xfrm>
            <a:off x="3252229" y="-99210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79FBBBE-AA02-3EA0-FD8D-6F2EF99D8783}"/>
              </a:ext>
            </a:extLst>
          </p:cNvPr>
          <p:cNvSpPr txBox="1"/>
          <p:nvPr/>
        </p:nvSpPr>
        <p:spPr>
          <a:xfrm>
            <a:off x="0" y="934542"/>
            <a:ext cx="9656956" cy="1819985"/>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CN"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deep</a:t>
            </a:r>
            <a:r>
              <a:rPr lang="zh-CN" altLang="en-US" kern="100" dirty="0">
                <a:latin typeface="Times New Roman" panose="02020603050405020304" pitchFamily="18" charset="0"/>
              </a:rPr>
              <a:t> </a:t>
            </a:r>
            <a:r>
              <a:rPr lang="en-US" altLang="zh-CN" kern="100" dirty="0">
                <a:latin typeface="Times New Roman" panose="02020603050405020304" pitchFamily="18" charset="0"/>
              </a:rPr>
              <a:t>learning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training,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new</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scenarios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solidFill>
                  <a:srgbClr val="FF0000"/>
                </a:solidFill>
                <a:latin typeface="Times New Roman" panose="02020603050405020304" pitchFamily="18" charset="0"/>
              </a:rPr>
              <a:t>Unfaithful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data</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augmentation</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regression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task.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recombination,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shift,</a:t>
            </a:r>
            <a:r>
              <a:rPr lang="zh-CN" altLang="en-US" kern="100" dirty="0">
                <a:latin typeface="Times New Roman" panose="02020603050405020304" pitchFamily="18" charset="0"/>
              </a:rPr>
              <a:t> </a:t>
            </a:r>
            <a:r>
              <a:rPr lang="en-US" altLang="zh-CN" kern="100" dirty="0">
                <a:latin typeface="Times New Roman" panose="02020603050405020304" pitchFamily="18" charset="0"/>
              </a:rPr>
              <a:t>flip,</a:t>
            </a:r>
            <a:r>
              <a:rPr lang="zh-CN" altLang="en-US" kern="100" dirty="0">
                <a:latin typeface="Times New Roman" panose="02020603050405020304" pitchFamily="18" charset="0"/>
              </a:rPr>
              <a:t> </a:t>
            </a:r>
            <a:r>
              <a:rPr lang="en-US" altLang="zh-CN" kern="100" dirty="0">
                <a:latin typeface="Times New Roman" panose="02020603050405020304" pitchFamily="18" charset="0"/>
              </a:rPr>
              <a:t>etc.)</a:t>
            </a:r>
          </a:p>
          <a:p>
            <a:pPr marL="457200" indent="-457200" algn="just">
              <a:lnSpc>
                <a:spcPct val="150000"/>
              </a:lnSpc>
              <a:spcBef>
                <a:spcPts val="250"/>
              </a:spcBef>
              <a:buAutoNum type="arabicPeriod"/>
            </a:pPr>
            <a:r>
              <a:rPr lang="en-US" altLang="zh-CN" kern="100" dirty="0">
                <a:latin typeface="Times New Roman" panose="02020603050405020304" pitchFamily="18" charset="0"/>
              </a:rPr>
              <a:t>Do</a:t>
            </a:r>
            <a:r>
              <a:rPr lang="zh-CN" altLang="en-US" kern="100" dirty="0">
                <a:latin typeface="Times New Roman" panose="02020603050405020304" pitchFamily="18" charset="0"/>
              </a:rPr>
              <a:t> </a:t>
            </a: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make</a:t>
            </a:r>
            <a:r>
              <a:rPr lang="zh-CN" altLang="en-US" kern="100" dirty="0">
                <a:latin typeface="Times New Roman" panose="02020603050405020304" pitchFamily="18" charset="0"/>
              </a:rPr>
              <a:t> </a:t>
            </a:r>
            <a:r>
              <a:rPr lang="en-US" altLang="zh-CN" kern="100" dirty="0">
                <a:latin typeface="Times New Roman" panose="02020603050405020304" pitchFamily="18" charset="0"/>
              </a:rPr>
              <a:t>full</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unlabeled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self-supervised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learning</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(SSL)</a:t>
            </a:r>
            <a:r>
              <a:rPr lang="en-US" altLang="zh-CN" kern="100" dirty="0">
                <a:latin typeface="Times New Roman" panose="02020603050405020304" pitchFamily="18" charset="0"/>
              </a:rPr>
              <a:t>.</a:t>
            </a:r>
          </a:p>
        </p:txBody>
      </p:sp>
      <p:sp>
        <p:nvSpPr>
          <p:cNvPr id="6" name="TextBox 5">
            <a:extLst>
              <a:ext uri="{FF2B5EF4-FFF2-40B4-BE49-F238E27FC236}">
                <a16:creationId xmlns:a16="http://schemas.microsoft.com/office/drawing/2014/main" id="{E5C854C9-7D45-7440-82FE-3BEE00D47910}"/>
              </a:ext>
            </a:extLst>
          </p:cNvPr>
          <p:cNvSpPr txBox="1"/>
          <p:nvPr/>
        </p:nvSpPr>
        <p:spPr>
          <a:xfrm>
            <a:off x="33266" y="5520199"/>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significant</a:t>
            </a:r>
            <a:r>
              <a:rPr lang="zh-CN" altLang="en-US" kern="100" dirty="0">
                <a:latin typeface="Times New Roman" panose="02020603050405020304" pitchFamily="18" charset="0"/>
              </a:rPr>
              <a:t> </a:t>
            </a:r>
            <a:r>
              <a:rPr lang="en-US" altLang="zh-CN" kern="100" dirty="0">
                <a:latin typeface="Times New Roman" panose="02020603050405020304" pitchFamily="18" charset="0"/>
              </a:rPr>
              <a:t>degradation</a:t>
            </a:r>
            <a:endParaRPr lang="en-CN" dirty="0"/>
          </a:p>
        </p:txBody>
      </p:sp>
      <p:sp>
        <p:nvSpPr>
          <p:cNvPr id="7" name="TextBox 6">
            <a:extLst>
              <a:ext uri="{FF2B5EF4-FFF2-40B4-BE49-F238E27FC236}">
                <a16:creationId xmlns:a16="http://schemas.microsoft.com/office/drawing/2014/main" id="{E47CD5BD-9862-74E3-E92C-95288F32F7AB}"/>
              </a:ext>
            </a:extLst>
          </p:cNvPr>
          <p:cNvSpPr txBox="1"/>
          <p:nvPr/>
        </p:nvSpPr>
        <p:spPr>
          <a:xfrm>
            <a:off x="6504937" y="5494697"/>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Traditional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zero</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detection</a:t>
            </a:r>
            <a:endParaRPr lang="en-CN" dirty="0"/>
          </a:p>
        </p:txBody>
      </p:sp>
      <p:pic>
        <p:nvPicPr>
          <p:cNvPr id="8" name="Picture 7">
            <a:extLst>
              <a:ext uri="{FF2B5EF4-FFF2-40B4-BE49-F238E27FC236}">
                <a16:creationId xmlns:a16="http://schemas.microsoft.com/office/drawing/2014/main" id="{1538759F-FF33-C6E2-C348-8857B46470FF}"/>
              </a:ext>
            </a:extLst>
          </p:cNvPr>
          <p:cNvPicPr>
            <a:picLocks noChangeAspect="1"/>
          </p:cNvPicPr>
          <p:nvPr/>
        </p:nvPicPr>
        <p:blipFill>
          <a:blip r:embed="rId3"/>
          <a:stretch>
            <a:fillRect/>
          </a:stretch>
        </p:blipFill>
        <p:spPr>
          <a:xfrm>
            <a:off x="183001" y="2928303"/>
            <a:ext cx="3965064" cy="2555431"/>
          </a:xfrm>
          <a:prstGeom prst="rect">
            <a:avLst/>
          </a:prstGeom>
        </p:spPr>
      </p:pic>
      <p:pic>
        <p:nvPicPr>
          <p:cNvPr id="11" name="Picture 10">
            <a:extLst>
              <a:ext uri="{FF2B5EF4-FFF2-40B4-BE49-F238E27FC236}">
                <a16:creationId xmlns:a16="http://schemas.microsoft.com/office/drawing/2014/main" id="{165B124F-B4A9-C641-46A1-C69836988130}"/>
              </a:ext>
            </a:extLst>
          </p:cNvPr>
          <p:cNvPicPr>
            <a:picLocks noChangeAspect="1"/>
          </p:cNvPicPr>
          <p:nvPr/>
        </p:nvPicPr>
        <p:blipFill>
          <a:blip r:embed="rId4"/>
          <a:srcRect/>
          <a:stretch/>
        </p:blipFill>
        <p:spPr>
          <a:xfrm>
            <a:off x="5196221" y="3437120"/>
            <a:ext cx="3408335" cy="1959630"/>
          </a:xfrm>
          <a:prstGeom prst="rect">
            <a:avLst/>
          </a:prstGeom>
        </p:spPr>
      </p:pic>
      <p:pic>
        <p:nvPicPr>
          <p:cNvPr id="12" name="Picture 11">
            <a:extLst>
              <a:ext uri="{FF2B5EF4-FFF2-40B4-BE49-F238E27FC236}">
                <a16:creationId xmlns:a16="http://schemas.microsoft.com/office/drawing/2014/main" id="{1B6842A0-5DC4-1700-E0CD-570043164DFB}"/>
              </a:ext>
            </a:extLst>
          </p:cNvPr>
          <p:cNvPicPr>
            <a:picLocks noChangeAspect="1"/>
          </p:cNvPicPr>
          <p:nvPr/>
        </p:nvPicPr>
        <p:blipFill>
          <a:blip r:embed="rId5"/>
          <a:srcRect/>
          <a:stretch/>
        </p:blipFill>
        <p:spPr>
          <a:xfrm>
            <a:off x="8710145" y="3518390"/>
            <a:ext cx="3387880" cy="1819986"/>
          </a:xfrm>
          <a:prstGeom prst="rect">
            <a:avLst/>
          </a:prstGeom>
        </p:spPr>
      </p:pic>
      <p:sp>
        <p:nvSpPr>
          <p:cNvPr id="17" name="Rectangle 16">
            <a:extLst>
              <a:ext uri="{FF2B5EF4-FFF2-40B4-BE49-F238E27FC236}">
                <a16:creationId xmlns:a16="http://schemas.microsoft.com/office/drawing/2014/main" id="{6F2F6F57-8A1C-D539-1056-484A441820EE}"/>
              </a:ext>
            </a:extLst>
          </p:cNvPr>
          <p:cNvSpPr/>
          <p:nvPr/>
        </p:nvSpPr>
        <p:spPr>
          <a:xfrm>
            <a:off x="5586579" y="1976717"/>
            <a:ext cx="580047" cy="309497"/>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8" name="Straight Arrow Connector 17">
            <a:extLst>
              <a:ext uri="{FF2B5EF4-FFF2-40B4-BE49-F238E27FC236}">
                <a16:creationId xmlns:a16="http://schemas.microsoft.com/office/drawing/2014/main" id="{5499E9A4-42DC-D5A7-9491-D6AE696E246A}"/>
              </a:ext>
            </a:extLst>
          </p:cNvPr>
          <p:cNvCxnSpPr>
            <a:cxnSpLocks/>
            <a:stCxn id="17" idx="2"/>
            <a:endCxn id="11" idx="0"/>
          </p:cNvCxnSpPr>
          <p:nvPr/>
        </p:nvCxnSpPr>
        <p:spPr>
          <a:xfrm>
            <a:off x="5876603" y="2286214"/>
            <a:ext cx="1023786" cy="1150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C2651D3F-9580-E1A0-F85E-DE0E6E366FD5}"/>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
        <p:nvSpPr>
          <p:cNvPr id="22" name="矩形 22">
            <a:extLst>
              <a:ext uri="{FF2B5EF4-FFF2-40B4-BE49-F238E27FC236}">
                <a16:creationId xmlns:a16="http://schemas.microsoft.com/office/drawing/2014/main" id="{FB02D3A1-C0F6-49FD-0F02-8304A296908C}"/>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3">
            <a:extLst>
              <a:ext uri="{FF2B5EF4-FFF2-40B4-BE49-F238E27FC236}">
                <a16:creationId xmlns:a16="http://schemas.microsoft.com/office/drawing/2014/main" id="{2A30D65C-FF78-27BE-D91C-91606AA4D896}"/>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32">
            <a:extLst>
              <a:ext uri="{FF2B5EF4-FFF2-40B4-BE49-F238E27FC236}">
                <a16:creationId xmlns:a16="http://schemas.microsoft.com/office/drawing/2014/main" id="{A43532AF-ECB1-0DA7-A472-3AC415D34988}"/>
              </a:ext>
            </a:extLst>
          </p:cNvPr>
          <p:cNvGrpSpPr/>
          <p:nvPr/>
        </p:nvGrpSpPr>
        <p:grpSpPr>
          <a:xfrm>
            <a:off x="340347" y="559732"/>
            <a:ext cx="1105482" cy="107163"/>
            <a:chOff x="227423" y="552637"/>
            <a:chExt cx="1105482" cy="107163"/>
          </a:xfrm>
        </p:grpSpPr>
        <p:sp>
          <p:nvSpPr>
            <p:cNvPr id="25" name="Oval 24">
              <a:extLst>
                <a:ext uri="{FF2B5EF4-FFF2-40B4-BE49-F238E27FC236}">
                  <a16:creationId xmlns:a16="http://schemas.microsoft.com/office/drawing/2014/main" id="{5C02B5E7-B3EB-0917-C9C8-A73100BB468F}"/>
                </a:ext>
              </a:extLst>
            </p:cNvPr>
            <p:cNvSpPr/>
            <p:nvPr/>
          </p:nvSpPr>
          <p:spPr>
            <a:xfrm>
              <a:off x="463940" y="55263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6" name="Oval 25">
              <a:extLst>
                <a:ext uri="{FF2B5EF4-FFF2-40B4-BE49-F238E27FC236}">
                  <a16:creationId xmlns:a16="http://schemas.microsoft.com/office/drawing/2014/main" id="{F37FF712-326F-9AEC-8DF2-EAD6C9951803}"/>
                </a:ext>
              </a:extLst>
            </p:cNvPr>
            <p:cNvSpPr/>
            <p:nvPr/>
          </p:nvSpPr>
          <p:spPr>
            <a:xfrm>
              <a:off x="729911" y="55716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Oval 26">
              <a:extLst>
                <a:ext uri="{FF2B5EF4-FFF2-40B4-BE49-F238E27FC236}">
                  <a16:creationId xmlns:a16="http://schemas.microsoft.com/office/drawing/2014/main" id="{7570D48C-B70D-7AB1-558E-5D4C8913E625}"/>
                </a:ext>
              </a:extLst>
            </p:cNvPr>
            <p:cNvSpPr/>
            <p:nvPr/>
          </p:nvSpPr>
          <p:spPr>
            <a:xfrm>
              <a:off x="972117" y="55763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8" name="Oval 27">
              <a:extLst>
                <a:ext uri="{FF2B5EF4-FFF2-40B4-BE49-F238E27FC236}">
                  <a16:creationId xmlns:a16="http://schemas.microsoft.com/office/drawing/2014/main" id="{7FE2CF49-C449-B93D-E83E-71EA6EA7A152}"/>
                </a:ext>
              </a:extLst>
            </p:cNvPr>
            <p:cNvSpPr/>
            <p:nvPr/>
          </p:nvSpPr>
          <p:spPr>
            <a:xfrm>
              <a:off x="1230739" y="55716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0" name="Oval 29">
              <a:extLst>
                <a:ext uri="{FF2B5EF4-FFF2-40B4-BE49-F238E27FC236}">
                  <a16:creationId xmlns:a16="http://schemas.microsoft.com/office/drawing/2014/main" id="{4932AC9A-4B47-56D5-A319-C1B1B47A3EB0}"/>
                </a:ext>
              </a:extLst>
            </p:cNvPr>
            <p:cNvSpPr/>
            <p:nvPr/>
          </p:nvSpPr>
          <p:spPr>
            <a:xfrm>
              <a:off x="227423" y="55263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31" name="Rounded Rectangle 30">
            <a:extLst>
              <a:ext uri="{FF2B5EF4-FFF2-40B4-BE49-F238E27FC236}">
                <a16:creationId xmlns:a16="http://schemas.microsoft.com/office/drawing/2014/main" id="{08E89CD3-B016-2B87-B27B-A92000977A37}"/>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217834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46037" y="3066110"/>
            <a:ext cx="7985125" cy="369332"/>
          </a:xfrm>
          <a:prstGeom prst="rect">
            <a:avLst/>
          </a:prstGeom>
          <a:noFill/>
        </p:spPr>
        <p:txBody>
          <a:bodyPr wrap="square" rtlCol="0">
            <a:spAutoFit/>
          </a:bodyPr>
          <a:lstStyle/>
          <a:p>
            <a:pPr indent="0">
              <a:buFont typeface="Arial" panose="020B0604020202090204" pitchFamily="34" charset="0"/>
              <a:buNone/>
            </a:pPr>
            <a:r>
              <a:rPr lang="en-US" altLang="zh-CN" b="1" dirty="0">
                <a:latin typeface="Times New Roman Bold" panose="02020603050405020304" charset="0"/>
                <a:cs typeface="Times New Roman Bold" panose="02020603050405020304" charset="0"/>
                <a:sym typeface="+mn-ea"/>
              </a:rPr>
              <a:t>Why</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we</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use</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as</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the</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contactless</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sensor?</a:t>
            </a:r>
            <a:endParaRPr lang="en-US" altLang="zh-CN" sz="1600" b="1" dirty="0">
              <a:sym typeface="+mn-ea"/>
            </a:endParaRP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84E8A418-7B44-9443-B8A5-E2B7338DC121}"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表格 4">
            <a:extLst>
              <a:ext uri="{FF2B5EF4-FFF2-40B4-BE49-F238E27FC236}">
                <a16:creationId xmlns:a16="http://schemas.microsoft.com/office/drawing/2014/main" id="{700AFE53-F3AE-46B7-00FA-CCFAAB1D00B1}"/>
              </a:ext>
            </a:extLst>
          </p:cNvPr>
          <p:cNvGraphicFramePr>
            <a:graphicFrameLocks noGrp="1"/>
          </p:cNvGraphicFramePr>
          <p:nvPr>
            <p:extLst>
              <p:ext uri="{D42A27DB-BD31-4B8C-83A1-F6EECF244321}">
                <p14:modId xmlns:p14="http://schemas.microsoft.com/office/powerpoint/2010/main" val="447305953"/>
              </p:ext>
            </p:extLst>
          </p:nvPr>
        </p:nvGraphicFramePr>
        <p:xfrm>
          <a:off x="145718" y="3537691"/>
          <a:ext cx="11656088" cy="2726657"/>
        </p:xfrm>
        <a:graphic>
          <a:graphicData uri="http://schemas.openxmlformats.org/drawingml/2006/table">
            <a:tbl>
              <a:tblPr firstRow="1" bandRow="1">
                <a:tableStyleId>{5C22544A-7EE6-4342-B048-85BDC9FD1C3A}</a:tableStyleId>
              </a:tblPr>
              <a:tblGrid>
                <a:gridCol w="1225281">
                  <a:extLst>
                    <a:ext uri="{9D8B030D-6E8A-4147-A177-3AD203B41FA5}">
                      <a16:colId xmlns:a16="http://schemas.microsoft.com/office/drawing/2014/main" val="1211568701"/>
                    </a:ext>
                  </a:extLst>
                </a:gridCol>
                <a:gridCol w="2754688">
                  <a:extLst>
                    <a:ext uri="{9D8B030D-6E8A-4147-A177-3AD203B41FA5}">
                      <a16:colId xmlns:a16="http://schemas.microsoft.com/office/drawing/2014/main" val="536981508"/>
                    </a:ext>
                  </a:extLst>
                </a:gridCol>
                <a:gridCol w="2807218">
                  <a:extLst>
                    <a:ext uri="{9D8B030D-6E8A-4147-A177-3AD203B41FA5}">
                      <a16:colId xmlns:a16="http://schemas.microsoft.com/office/drawing/2014/main" val="3529248990"/>
                    </a:ext>
                  </a:extLst>
                </a:gridCol>
                <a:gridCol w="2465745">
                  <a:extLst>
                    <a:ext uri="{9D8B030D-6E8A-4147-A177-3AD203B41FA5}">
                      <a16:colId xmlns:a16="http://schemas.microsoft.com/office/drawing/2014/main" val="3001946663"/>
                    </a:ext>
                  </a:extLst>
                </a:gridCol>
                <a:gridCol w="2403156">
                  <a:extLst>
                    <a:ext uri="{9D8B030D-6E8A-4147-A177-3AD203B41FA5}">
                      <a16:colId xmlns:a16="http://schemas.microsoft.com/office/drawing/2014/main" val="2771386396"/>
                    </a:ext>
                  </a:extLst>
                </a:gridCol>
              </a:tblGrid>
              <a:tr h="412971">
                <a:tc>
                  <a:txBody>
                    <a:bodyPr/>
                    <a:lstStyle/>
                    <a:p>
                      <a:pPr algn="ct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Cameras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Wi-Fi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Routers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Radars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extLst>
                  <a:ext uri="{0D108BD9-81ED-4DB2-BD59-A6C34878D82A}">
                    <a16:rowId xmlns:a16="http://schemas.microsoft.com/office/drawing/2014/main" val="2888196391"/>
                  </a:ext>
                </a:extLst>
              </a:tr>
              <a:tr h="968883">
                <a:tc>
                  <a:txBody>
                    <a:bodyPr/>
                    <a:lstStyle/>
                    <a:p>
                      <a:pPr algn="ctr"/>
                      <a:r>
                        <a:rPr lang="en-US" altLang="zh-CN" sz="1800" b="1" dirty="0">
                          <a:latin typeface="Times New Roman" panose="02020603050405020304" pitchFamily="18" charset="0"/>
                          <a:cs typeface="Times New Roman" panose="02020603050405020304" pitchFamily="18" charset="0"/>
                        </a:rPr>
                        <a:t>Pros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SOTA.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CV</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algorithms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frameworks</a:t>
                      </a: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Directly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monitor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the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heart</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sound</a:t>
                      </a:r>
                    </a:p>
                  </a:txBody>
                  <a:tcPr marL="88308" marR="88308" marT="44154" marB="44154"/>
                </a:tc>
                <a:tc>
                  <a:txBody>
                    <a:bodyPr/>
                    <a:lstStyle/>
                    <a:p>
                      <a:pPr marL="457200" indent="-457200" algn="l">
                        <a:buAutoNum type="arabicPeriod"/>
                      </a:pP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need</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extra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devices</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Unobtrusive</a:t>
                      </a:r>
                    </a:p>
                  </a:txBody>
                  <a:tcPr marL="88308" marR="88308" marT="44154" marB="44154"/>
                </a:tc>
                <a:tc>
                  <a:txBody>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Unobtrusive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Contactless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Robustness</a:t>
                      </a:r>
                    </a:p>
                  </a:txBody>
                  <a:tcPr marL="88308" marR="88308" marT="44154" marB="44154"/>
                </a:tc>
                <a:extLst>
                  <a:ext uri="{0D108BD9-81ED-4DB2-BD59-A6C34878D82A}">
                    <a16:rowId xmlns:a16="http://schemas.microsoft.com/office/drawing/2014/main" val="3375141316"/>
                  </a:ext>
                </a:extLst>
              </a:tr>
              <a:tr h="1344803">
                <a:tc>
                  <a:txBody>
                    <a:bodyPr/>
                    <a:lstStyle/>
                    <a:p>
                      <a:pPr algn="ctr"/>
                      <a:r>
                        <a:rPr lang="en-US" altLang="zh-CN" sz="1800" b="1" dirty="0">
                          <a:latin typeface="Times New Roman" panose="02020603050405020304" pitchFamily="18" charset="0"/>
                          <a:cs typeface="Times New Roman" panose="02020603050405020304" pitchFamily="18" charset="0"/>
                        </a:rPr>
                        <a:t>Cons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Privacy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issue</a:t>
                      </a:r>
                      <a:endParaRPr lang="en-US" altLang="zh-CN" sz="1800" b="0" i="0" kern="1200" dirty="0">
                        <a:solidFill>
                          <a:schemeClr val="dk1"/>
                        </a:solidFill>
                        <a:effectLst/>
                        <a:latin typeface="Times New Roman" panose="02020603050405020304" pitchFamily="18" charset="0"/>
                        <a:ea typeface="+mn-ea"/>
                        <a:cs typeface="Times New Roman" panose="02020603050405020304" pitchFamily="18" charset="0"/>
                      </a:endParaRP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on</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high</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quality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image.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Vulnerable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noise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 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Complex EM environment</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Require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special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signal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processing</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design</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Less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investigated</a:t>
                      </a:r>
                    </a:p>
                  </a:txBody>
                  <a:tcPr marL="88308" marR="88308" marT="44154" marB="44154"/>
                </a:tc>
                <a:extLst>
                  <a:ext uri="{0D108BD9-81ED-4DB2-BD59-A6C34878D82A}">
                    <a16:rowId xmlns:a16="http://schemas.microsoft.com/office/drawing/2014/main" val="2044898157"/>
                  </a:ext>
                </a:extLst>
              </a:tr>
            </a:tbl>
          </a:graphicData>
        </a:graphic>
      </p:graphicFrame>
      <p:sp>
        <p:nvSpPr>
          <p:cNvPr id="3" name="矩形 2">
            <a:extLst>
              <a:ext uri="{FF2B5EF4-FFF2-40B4-BE49-F238E27FC236}">
                <a16:creationId xmlns:a16="http://schemas.microsoft.com/office/drawing/2014/main" id="{8DD2DC3B-86E3-F2C4-D35F-5FF84FBEE1B3}"/>
              </a:ext>
            </a:extLst>
          </p:cNvPr>
          <p:cNvSpPr/>
          <p:nvPr/>
        </p:nvSpPr>
        <p:spPr>
          <a:xfrm>
            <a:off x="1873789" y="4948376"/>
            <a:ext cx="1338068"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16">
            <a:extLst>
              <a:ext uri="{FF2B5EF4-FFF2-40B4-BE49-F238E27FC236}">
                <a16:creationId xmlns:a16="http://schemas.microsoft.com/office/drawing/2014/main" id="{7374F3DE-ECEA-FD8A-DD28-571D5B4AB2FC}"/>
              </a:ext>
            </a:extLst>
          </p:cNvPr>
          <p:cNvSpPr/>
          <p:nvPr/>
        </p:nvSpPr>
        <p:spPr>
          <a:xfrm>
            <a:off x="4629581" y="4959037"/>
            <a:ext cx="1357434"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17">
            <a:extLst>
              <a:ext uri="{FF2B5EF4-FFF2-40B4-BE49-F238E27FC236}">
                <a16:creationId xmlns:a16="http://schemas.microsoft.com/office/drawing/2014/main" id="{F5463359-1AB6-E0B5-95B1-CC94C5810286}"/>
              </a:ext>
            </a:extLst>
          </p:cNvPr>
          <p:cNvSpPr/>
          <p:nvPr/>
        </p:nvSpPr>
        <p:spPr>
          <a:xfrm>
            <a:off x="7404739" y="4968961"/>
            <a:ext cx="1424975"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7">
            <a:extLst>
              <a:ext uri="{FF2B5EF4-FFF2-40B4-BE49-F238E27FC236}">
                <a16:creationId xmlns:a16="http://schemas.microsoft.com/office/drawing/2014/main" id="{3B84B944-F964-8F45-FC59-D4589E1A3841}"/>
              </a:ext>
            </a:extLst>
          </p:cNvPr>
          <p:cNvSpPr/>
          <p:nvPr/>
        </p:nvSpPr>
        <p:spPr>
          <a:xfrm>
            <a:off x="9924700" y="4948500"/>
            <a:ext cx="1676139" cy="8468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51DD290A-D861-1E0D-FBE7-98F9DB85B4D9}"/>
              </a:ext>
            </a:extLst>
          </p:cNvPr>
          <p:cNvSpPr/>
          <p:nvPr/>
        </p:nvSpPr>
        <p:spPr>
          <a:xfrm>
            <a:off x="248015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23">
            <a:extLst>
              <a:ext uri="{FF2B5EF4-FFF2-40B4-BE49-F238E27FC236}">
                <a16:creationId xmlns:a16="http://schemas.microsoft.com/office/drawing/2014/main" id="{9F60AD77-C3C2-55C7-2996-7881BB1B16DA}"/>
              </a:ext>
            </a:extLst>
          </p:cNvPr>
          <p:cNvSpPr/>
          <p:nvPr/>
        </p:nvSpPr>
        <p:spPr>
          <a:xfrm>
            <a:off x="261604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 name="Group 29">
            <a:extLst>
              <a:ext uri="{FF2B5EF4-FFF2-40B4-BE49-F238E27FC236}">
                <a16:creationId xmlns:a16="http://schemas.microsoft.com/office/drawing/2014/main" id="{782D256F-05C0-9D9C-DD87-6693B4FEEDFD}"/>
              </a:ext>
            </a:extLst>
          </p:cNvPr>
          <p:cNvGrpSpPr/>
          <p:nvPr/>
        </p:nvGrpSpPr>
        <p:grpSpPr>
          <a:xfrm>
            <a:off x="801758" y="694812"/>
            <a:ext cx="868965" cy="107163"/>
            <a:chOff x="6952968" y="682117"/>
            <a:chExt cx="868965" cy="107163"/>
          </a:xfrm>
        </p:grpSpPr>
        <p:sp>
          <p:nvSpPr>
            <p:cNvPr id="33" name="Oval 32">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4" name="Oval 3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sp>
          <p:nvSpPr>
            <p:cNvPr id="35" name="Oval 3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6" name="Oval 3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grpSp>
      <p:sp>
        <p:nvSpPr>
          <p:cNvPr id="31" name="Rounded Rectangle 30">
            <a:extLst>
              <a:ext uri="{FF2B5EF4-FFF2-40B4-BE49-F238E27FC236}">
                <a16:creationId xmlns:a16="http://schemas.microsoft.com/office/drawing/2014/main" id="{186E5D60-317B-8D08-EF35-44EDC36071D0}"/>
              </a:ext>
            </a:extLst>
          </p:cNvPr>
          <p:cNvSpPr/>
          <p:nvPr/>
        </p:nvSpPr>
        <p:spPr>
          <a:xfrm>
            <a:off x="8533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32" name="Rounded Rectangle 31">
            <a:extLst>
              <a:ext uri="{FF2B5EF4-FFF2-40B4-BE49-F238E27FC236}">
                <a16:creationId xmlns:a16="http://schemas.microsoft.com/office/drawing/2014/main" id="{9400F2A5-520E-4B98-3296-F977CC7F2FD4}"/>
              </a:ext>
            </a:extLst>
          </p:cNvPr>
          <p:cNvSpPr/>
          <p:nvPr/>
        </p:nvSpPr>
        <p:spPr>
          <a:xfrm>
            <a:off x="284974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Radar-Based Sensing</a:t>
            </a:r>
            <a:endParaRPr lang="en-US" sz="2800" b="1" dirty="0">
              <a:solidFill>
                <a:srgbClr val="000000"/>
              </a:solidFill>
              <a:effectLst/>
              <a:latin typeface="Times New Roman" panose="02020603050405020304" pitchFamily="18" charset="0"/>
            </a:endParaRPr>
          </a:p>
        </p:txBody>
      </p:sp>
      <p:sp>
        <p:nvSpPr>
          <p:cNvPr id="12" name="文本框 13">
            <a:extLst>
              <a:ext uri="{FF2B5EF4-FFF2-40B4-BE49-F238E27FC236}">
                <a16:creationId xmlns:a16="http://schemas.microsoft.com/office/drawing/2014/main" id="{576A99B5-3929-3C9A-12F0-31F2906E8DD9}"/>
              </a:ext>
            </a:extLst>
          </p:cNvPr>
          <p:cNvSpPr txBox="1"/>
          <p:nvPr/>
        </p:nvSpPr>
        <p:spPr>
          <a:xfrm>
            <a:off x="85331" y="1303663"/>
            <a:ext cx="11442048" cy="1365951"/>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Why</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we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need</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contactless</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cardiac</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features</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monitoring?</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Suitable</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long-term</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special</a:t>
            </a:r>
            <a:r>
              <a:rPr lang="zh-CN" altLang="en-US" kern="100" dirty="0">
                <a:latin typeface="Times New Roman" panose="02020603050405020304" pitchFamily="18" charset="0"/>
              </a:rPr>
              <a:t> </a:t>
            </a:r>
            <a:r>
              <a:rPr lang="en-US" altLang="zh-CN" kern="100" dirty="0">
                <a:latin typeface="Times New Roman" panose="02020603050405020304" pitchFamily="18" charset="0"/>
              </a:rPr>
              <a:t>patients</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burn</a:t>
            </a:r>
            <a:r>
              <a:rPr lang="zh-CN" altLang="en-US" kern="100" dirty="0">
                <a:latin typeface="Times New Roman" panose="02020603050405020304" pitchFamily="18" charset="0"/>
              </a:rPr>
              <a:t> </a:t>
            </a:r>
            <a:r>
              <a:rPr lang="en" altLang="zh-CN" kern="100" dirty="0">
                <a:latin typeface="Times New Roman" panose="02020603050405020304" pitchFamily="18" charset="0"/>
              </a:rPr>
              <a:t>patients</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Suitable</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in-cabin</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smart</a:t>
            </a:r>
            <a:r>
              <a:rPr lang="zh-CN" altLang="en-US" kern="100" dirty="0">
                <a:latin typeface="Times New Roman" panose="02020603050405020304" pitchFamily="18" charset="0"/>
              </a:rPr>
              <a:t> </a:t>
            </a:r>
            <a:r>
              <a:rPr lang="en-US" altLang="zh-CN" kern="100" dirty="0">
                <a:latin typeface="Times New Roman" panose="02020603050405020304" pitchFamily="18" charset="0"/>
              </a:rPr>
              <a:t>home</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healthcare</a:t>
            </a:r>
            <a:r>
              <a:rPr lang="zh-CN" altLang="en-US" kern="100" dirty="0">
                <a:latin typeface="Times New Roman" panose="02020603050405020304" pitchFamily="18" charset="0"/>
              </a:rPr>
              <a:t> </a:t>
            </a:r>
            <a:r>
              <a:rPr lang="en-US" altLang="zh-CN" kern="100" dirty="0">
                <a:latin typeface="Times New Roman" panose="02020603050405020304" pitchFamily="18" charset="0"/>
              </a:rPr>
              <a:t>scenarios)</a:t>
            </a:r>
          </a:p>
        </p:txBody>
      </p:sp>
      <p:grpSp>
        <p:nvGrpSpPr>
          <p:cNvPr id="17" name="Group 16">
            <a:extLst>
              <a:ext uri="{FF2B5EF4-FFF2-40B4-BE49-F238E27FC236}">
                <a16:creationId xmlns:a16="http://schemas.microsoft.com/office/drawing/2014/main" id="{B4F51858-44C0-E098-E097-D6641328C420}"/>
              </a:ext>
            </a:extLst>
          </p:cNvPr>
          <p:cNvGrpSpPr/>
          <p:nvPr/>
        </p:nvGrpSpPr>
        <p:grpSpPr>
          <a:xfrm>
            <a:off x="7972782" y="941518"/>
            <a:ext cx="3507299" cy="2416944"/>
            <a:chOff x="-721185" y="2134219"/>
            <a:chExt cx="4389527" cy="3024903"/>
          </a:xfrm>
        </p:grpSpPr>
        <p:pic>
          <p:nvPicPr>
            <p:cNvPr id="18" name="Picture 17">
              <a:extLst>
                <a:ext uri="{FF2B5EF4-FFF2-40B4-BE49-F238E27FC236}">
                  <a16:creationId xmlns:a16="http://schemas.microsoft.com/office/drawing/2014/main" id="{AD3D1677-CC6C-46CC-FE53-455DEFAA2079}"/>
                </a:ext>
              </a:extLst>
            </p:cNvPr>
            <p:cNvPicPr>
              <a:picLocks noChangeAspect="1"/>
            </p:cNvPicPr>
            <p:nvPr/>
          </p:nvPicPr>
          <p:blipFill>
            <a:blip r:embed="rId3">
              <a:duotone>
                <a:schemeClr val="accent5">
                  <a:shade val="45000"/>
                  <a:satMod val="135000"/>
                </a:schemeClr>
                <a:prstClr val="white"/>
              </a:duotone>
            </a:blip>
            <a:stretch>
              <a:fillRect/>
            </a:stretch>
          </p:blipFill>
          <p:spPr>
            <a:xfrm>
              <a:off x="2427585" y="2262410"/>
              <a:ext cx="1240757" cy="1930882"/>
            </a:xfrm>
            <a:prstGeom prst="rect">
              <a:avLst/>
            </a:prstGeom>
          </p:spPr>
        </p:pic>
        <p:sp>
          <p:nvSpPr>
            <p:cNvPr id="19" name="TextBox 18">
              <a:extLst>
                <a:ext uri="{FF2B5EF4-FFF2-40B4-BE49-F238E27FC236}">
                  <a16:creationId xmlns:a16="http://schemas.microsoft.com/office/drawing/2014/main" id="{A43C8BEC-632F-B23D-496C-1A8B81F934D8}"/>
                </a:ext>
              </a:extLst>
            </p:cNvPr>
            <p:cNvSpPr txBox="1"/>
            <p:nvPr/>
          </p:nvSpPr>
          <p:spPr>
            <a:xfrm>
              <a:off x="-721185" y="4696888"/>
              <a:ext cx="2844862" cy="462234"/>
            </a:xfrm>
            <a:prstGeom prst="rect">
              <a:avLst/>
            </a:prstGeom>
            <a:noFill/>
          </p:spPr>
          <p:txBody>
            <a:bodyPr wrap="square">
              <a:spAutoFit/>
            </a:bodyPr>
            <a:lstStyle/>
            <a:p>
              <a:pPr algn="ctr"/>
              <a:r>
                <a:rPr lang="en-US" altLang="zh-CN" kern="100" dirty="0" err="1">
                  <a:latin typeface="Times New Roman" panose="02020603050405020304" pitchFamily="18" charset="0"/>
                </a:rPr>
                <a:t>mmWave</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p>
          </p:txBody>
        </p:sp>
        <p:sp>
          <p:nvSpPr>
            <p:cNvPr id="20" name="Freeform 19">
              <a:extLst>
                <a:ext uri="{FF2B5EF4-FFF2-40B4-BE49-F238E27FC236}">
                  <a16:creationId xmlns:a16="http://schemas.microsoft.com/office/drawing/2014/main" id="{5E424479-C80C-8ADB-BEF9-E828C65B60F8}"/>
                </a:ext>
              </a:extLst>
            </p:cNvPr>
            <p:cNvSpPr/>
            <p:nvPr/>
          </p:nvSpPr>
          <p:spPr>
            <a:xfrm flipH="1">
              <a:off x="1024415" y="2393108"/>
              <a:ext cx="2010009" cy="466443"/>
            </a:xfrm>
            <a:custGeom>
              <a:avLst/>
              <a:gdLst>
                <a:gd name="connsiteX0" fmla="*/ 0 w 1384126"/>
                <a:gd name="connsiteY0" fmla="*/ 450937 h 450937"/>
                <a:gd name="connsiteX1" fmla="*/ 294362 w 1384126"/>
                <a:gd name="connsiteY1" fmla="*/ 150313 h 450937"/>
                <a:gd name="connsiteX2" fmla="*/ 876822 w 1384126"/>
                <a:gd name="connsiteY2" fmla="*/ 294362 h 450937"/>
                <a:gd name="connsiteX3" fmla="*/ 1384126 w 1384126"/>
                <a:gd name="connsiteY3" fmla="*/ 0 h 450937"/>
              </a:gdLst>
              <a:ahLst/>
              <a:cxnLst>
                <a:cxn ang="0">
                  <a:pos x="connsiteX0" y="connsiteY0"/>
                </a:cxn>
                <a:cxn ang="0">
                  <a:pos x="connsiteX1" y="connsiteY1"/>
                </a:cxn>
                <a:cxn ang="0">
                  <a:pos x="connsiteX2" y="connsiteY2"/>
                </a:cxn>
                <a:cxn ang="0">
                  <a:pos x="connsiteX3" y="connsiteY3"/>
                </a:cxn>
              </a:cxnLst>
              <a:rect l="l" t="t" r="r" b="b"/>
              <a:pathLst>
                <a:path w="1384126" h="450937">
                  <a:moveTo>
                    <a:pt x="0" y="450937"/>
                  </a:moveTo>
                  <a:cubicBezTo>
                    <a:pt x="74112" y="313673"/>
                    <a:pt x="148225" y="176409"/>
                    <a:pt x="294362" y="150313"/>
                  </a:cubicBezTo>
                  <a:cubicBezTo>
                    <a:pt x="440499" y="124217"/>
                    <a:pt x="695195" y="319414"/>
                    <a:pt x="876822" y="294362"/>
                  </a:cubicBezTo>
                  <a:cubicBezTo>
                    <a:pt x="1058449" y="269310"/>
                    <a:pt x="1293312" y="52192"/>
                    <a:pt x="1384126"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Freeform 20">
              <a:extLst>
                <a:ext uri="{FF2B5EF4-FFF2-40B4-BE49-F238E27FC236}">
                  <a16:creationId xmlns:a16="http://schemas.microsoft.com/office/drawing/2014/main" id="{50AE2E54-005F-CB7A-B263-CB8409091D27}"/>
                </a:ext>
              </a:extLst>
            </p:cNvPr>
            <p:cNvSpPr/>
            <p:nvPr/>
          </p:nvSpPr>
          <p:spPr>
            <a:xfrm flipH="1">
              <a:off x="1024414" y="2389988"/>
              <a:ext cx="1881483" cy="720166"/>
            </a:xfrm>
            <a:custGeom>
              <a:avLst/>
              <a:gdLst>
                <a:gd name="connsiteX0" fmla="*/ 0 w 1515649"/>
                <a:gd name="connsiteY0" fmla="*/ 450936 h 630077"/>
                <a:gd name="connsiteX1" fmla="*/ 407096 w 1515649"/>
                <a:gd name="connsiteY1" fmla="*/ 388306 h 630077"/>
                <a:gd name="connsiteX2" fmla="*/ 964504 w 1515649"/>
                <a:gd name="connsiteY2" fmla="*/ 620038 h 630077"/>
                <a:gd name="connsiteX3" fmla="*/ 1515649 w 1515649"/>
                <a:gd name="connsiteY3" fmla="*/ 0 h 630077"/>
              </a:gdLst>
              <a:ahLst/>
              <a:cxnLst>
                <a:cxn ang="0">
                  <a:pos x="connsiteX0" y="connsiteY0"/>
                </a:cxn>
                <a:cxn ang="0">
                  <a:pos x="connsiteX1" y="connsiteY1"/>
                </a:cxn>
                <a:cxn ang="0">
                  <a:pos x="connsiteX2" y="connsiteY2"/>
                </a:cxn>
                <a:cxn ang="0">
                  <a:pos x="connsiteX3" y="connsiteY3"/>
                </a:cxn>
              </a:cxnLst>
              <a:rect l="l" t="t" r="r" b="b"/>
              <a:pathLst>
                <a:path w="1515649" h="630077">
                  <a:moveTo>
                    <a:pt x="0" y="450936"/>
                  </a:moveTo>
                  <a:cubicBezTo>
                    <a:pt x="123172" y="405529"/>
                    <a:pt x="246345" y="360122"/>
                    <a:pt x="407096" y="388306"/>
                  </a:cubicBezTo>
                  <a:cubicBezTo>
                    <a:pt x="567847" y="416490"/>
                    <a:pt x="779745" y="684756"/>
                    <a:pt x="964504" y="620038"/>
                  </a:cubicBezTo>
                  <a:cubicBezTo>
                    <a:pt x="1149263" y="555320"/>
                    <a:pt x="1332456" y="277660"/>
                    <a:pt x="1515649" y="0"/>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Freeform 21">
              <a:extLst>
                <a:ext uri="{FF2B5EF4-FFF2-40B4-BE49-F238E27FC236}">
                  <a16:creationId xmlns:a16="http://schemas.microsoft.com/office/drawing/2014/main" id="{C255A1A4-C81E-718C-99EA-74F117B9E04C}"/>
                </a:ext>
              </a:extLst>
            </p:cNvPr>
            <p:cNvSpPr/>
            <p:nvPr/>
          </p:nvSpPr>
          <p:spPr>
            <a:xfrm flipH="1">
              <a:off x="1022603" y="2389986"/>
              <a:ext cx="2336663" cy="940243"/>
            </a:xfrm>
            <a:custGeom>
              <a:avLst/>
              <a:gdLst>
                <a:gd name="connsiteX0" fmla="*/ 0 w 1152394"/>
                <a:gd name="connsiteY0" fmla="*/ 720246 h 835054"/>
                <a:gd name="connsiteX1" fmla="*/ 620038 w 1152394"/>
                <a:gd name="connsiteY1" fmla="*/ 776613 h 835054"/>
                <a:gd name="connsiteX2" fmla="*/ 1152394 w 1152394"/>
                <a:gd name="connsiteY2" fmla="*/ 0 h 835054"/>
              </a:gdLst>
              <a:ahLst/>
              <a:cxnLst>
                <a:cxn ang="0">
                  <a:pos x="connsiteX0" y="connsiteY0"/>
                </a:cxn>
                <a:cxn ang="0">
                  <a:pos x="connsiteX1" y="connsiteY1"/>
                </a:cxn>
                <a:cxn ang="0">
                  <a:pos x="connsiteX2" y="connsiteY2"/>
                </a:cxn>
              </a:cxnLst>
              <a:rect l="l" t="t" r="r" b="b"/>
              <a:pathLst>
                <a:path w="1152394" h="835054">
                  <a:moveTo>
                    <a:pt x="0" y="720246"/>
                  </a:moveTo>
                  <a:cubicBezTo>
                    <a:pt x="213986" y="808450"/>
                    <a:pt x="427972" y="896654"/>
                    <a:pt x="620038" y="776613"/>
                  </a:cubicBezTo>
                  <a:cubicBezTo>
                    <a:pt x="812104" y="656572"/>
                    <a:pt x="1152394" y="0"/>
                    <a:pt x="1152394" y="0"/>
                  </a:cubicBezTo>
                </a:path>
              </a:pathLst>
            </a:cu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Oval 25">
              <a:extLst>
                <a:ext uri="{FF2B5EF4-FFF2-40B4-BE49-F238E27FC236}">
                  <a16:creationId xmlns:a16="http://schemas.microsoft.com/office/drawing/2014/main" id="{371CFF17-0A9F-574A-7B9C-7982B7AE9051}"/>
                </a:ext>
              </a:extLst>
            </p:cNvPr>
            <p:cNvSpPr/>
            <p:nvPr/>
          </p:nvSpPr>
          <p:spPr>
            <a:xfrm>
              <a:off x="2868552" y="2885015"/>
              <a:ext cx="82251" cy="8225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Oval 26">
              <a:extLst>
                <a:ext uri="{FF2B5EF4-FFF2-40B4-BE49-F238E27FC236}">
                  <a16:creationId xmlns:a16="http://schemas.microsoft.com/office/drawing/2014/main" id="{A5AEEA91-ED0C-DD1E-9AAD-427FB3C60278}"/>
                </a:ext>
              </a:extLst>
            </p:cNvPr>
            <p:cNvSpPr/>
            <p:nvPr/>
          </p:nvSpPr>
          <p:spPr>
            <a:xfrm>
              <a:off x="3279138" y="3163638"/>
              <a:ext cx="82251" cy="82251"/>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Oval 27">
              <a:extLst>
                <a:ext uri="{FF2B5EF4-FFF2-40B4-BE49-F238E27FC236}">
                  <a16:creationId xmlns:a16="http://schemas.microsoft.com/office/drawing/2014/main" id="{7D2EAC21-00CC-21BC-BC48-998CA1EF6213}"/>
                </a:ext>
              </a:extLst>
            </p:cNvPr>
            <p:cNvSpPr/>
            <p:nvPr/>
          </p:nvSpPr>
          <p:spPr>
            <a:xfrm>
              <a:off x="3006837" y="2803782"/>
              <a:ext cx="82251" cy="8225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29" name="Picture 2" descr="Full view">
              <a:extLst>
                <a:ext uri="{FF2B5EF4-FFF2-40B4-BE49-F238E27FC236}">
                  <a16:creationId xmlns:a16="http://schemas.microsoft.com/office/drawing/2014/main" id="{86D4900E-39EA-0208-C73D-56B3E1C03D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033" t="24402" r="23120" b="24678"/>
            <a:stretch/>
          </p:blipFill>
          <p:spPr bwMode="auto">
            <a:xfrm>
              <a:off x="410970" y="2134219"/>
              <a:ext cx="603181" cy="58117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E3457C8-8656-3251-4A47-52A0F7A947EA}"/>
                </a:ext>
              </a:extLst>
            </p:cNvPr>
            <p:cNvSpPr txBox="1"/>
            <p:nvPr/>
          </p:nvSpPr>
          <p:spPr>
            <a:xfrm>
              <a:off x="128877" y="2726056"/>
              <a:ext cx="1167144" cy="646331"/>
            </a:xfrm>
            <a:prstGeom prst="rect">
              <a:avLst/>
            </a:prstGeom>
            <a:noFill/>
          </p:spPr>
          <p:txBody>
            <a:bodyPr wrap="square">
              <a:spAutoFit/>
            </a:bodyPr>
            <a:lstStyle/>
            <a:p>
              <a:pPr algn="ct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a:t>
              </a:r>
            </a:p>
          </p:txBody>
        </p:sp>
        <p:pic>
          <p:nvPicPr>
            <p:cNvPr id="38" name="Picture 37" descr="A close up of a circuit board&#10;&#10;Description automatically generated">
              <a:extLst>
                <a:ext uri="{FF2B5EF4-FFF2-40B4-BE49-F238E27FC236}">
                  <a16:creationId xmlns:a16="http://schemas.microsoft.com/office/drawing/2014/main" id="{9E544AC7-BBBC-8750-7D3B-4936F4B9E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7" y="3575160"/>
              <a:ext cx="1305658" cy="1133581"/>
            </a:xfrm>
            <a:prstGeom prst="rect">
              <a:avLst/>
            </a:prstGeom>
          </p:spPr>
        </p:pic>
        <p:sp>
          <p:nvSpPr>
            <p:cNvPr id="39" name="Freeform 38">
              <a:extLst>
                <a:ext uri="{FF2B5EF4-FFF2-40B4-BE49-F238E27FC236}">
                  <a16:creationId xmlns:a16="http://schemas.microsoft.com/office/drawing/2014/main" id="{0F07AEB1-CA5B-DF7C-8F22-7E88B62604D9}"/>
                </a:ext>
              </a:extLst>
            </p:cNvPr>
            <p:cNvSpPr/>
            <p:nvPr/>
          </p:nvSpPr>
          <p:spPr>
            <a:xfrm rot="19564813">
              <a:off x="1585409" y="3360879"/>
              <a:ext cx="814402" cy="172735"/>
            </a:xfrm>
            <a:custGeom>
              <a:avLst/>
              <a:gdLst>
                <a:gd name="connsiteX0" fmla="*/ 0 w 1308100"/>
                <a:gd name="connsiteY0" fmla="*/ 168275 h 172735"/>
                <a:gd name="connsiteX1" fmla="*/ 152400 w 1308100"/>
                <a:gd name="connsiteY1" fmla="*/ 0 h 172735"/>
                <a:gd name="connsiteX2" fmla="*/ 311150 w 1308100"/>
                <a:gd name="connsiteY2" fmla="*/ 168275 h 172735"/>
                <a:gd name="connsiteX3" fmla="*/ 466725 w 1308100"/>
                <a:gd name="connsiteY3" fmla="*/ 3175 h 172735"/>
                <a:gd name="connsiteX4" fmla="*/ 622300 w 1308100"/>
                <a:gd name="connsiteY4" fmla="*/ 171450 h 172735"/>
                <a:gd name="connsiteX5" fmla="*/ 774700 w 1308100"/>
                <a:gd name="connsiteY5" fmla="*/ 6350 h 172735"/>
                <a:gd name="connsiteX6" fmla="*/ 930275 w 1308100"/>
                <a:gd name="connsiteY6" fmla="*/ 171450 h 172735"/>
                <a:gd name="connsiteX7" fmla="*/ 1085850 w 1308100"/>
                <a:gd name="connsiteY7" fmla="*/ 82550 h 172735"/>
                <a:gd name="connsiteX8" fmla="*/ 1308100 w 1308100"/>
                <a:gd name="connsiteY8" fmla="*/ 73025 h 17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100" h="172735">
                  <a:moveTo>
                    <a:pt x="0" y="168275"/>
                  </a:moveTo>
                  <a:cubicBezTo>
                    <a:pt x="50271" y="84137"/>
                    <a:pt x="100542" y="0"/>
                    <a:pt x="152400" y="0"/>
                  </a:cubicBezTo>
                  <a:cubicBezTo>
                    <a:pt x="204258" y="0"/>
                    <a:pt x="258763" y="167746"/>
                    <a:pt x="311150" y="168275"/>
                  </a:cubicBezTo>
                  <a:cubicBezTo>
                    <a:pt x="363537" y="168804"/>
                    <a:pt x="414867" y="2646"/>
                    <a:pt x="466725" y="3175"/>
                  </a:cubicBezTo>
                  <a:cubicBezTo>
                    <a:pt x="518583" y="3704"/>
                    <a:pt x="570971" y="170921"/>
                    <a:pt x="622300" y="171450"/>
                  </a:cubicBezTo>
                  <a:cubicBezTo>
                    <a:pt x="673629" y="171979"/>
                    <a:pt x="723371" y="6350"/>
                    <a:pt x="774700" y="6350"/>
                  </a:cubicBezTo>
                  <a:cubicBezTo>
                    <a:pt x="826029" y="6350"/>
                    <a:pt x="878417" y="158750"/>
                    <a:pt x="930275" y="171450"/>
                  </a:cubicBezTo>
                  <a:cubicBezTo>
                    <a:pt x="982133" y="184150"/>
                    <a:pt x="1022879" y="98954"/>
                    <a:pt x="1085850" y="82550"/>
                  </a:cubicBezTo>
                  <a:cubicBezTo>
                    <a:pt x="1148821" y="66146"/>
                    <a:pt x="1228460" y="69585"/>
                    <a:pt x="1308100" y="73025"/>
                  </a:cubicBezTo>
                </a:path>
              </a:pathLst>
            </a:custGeom>
            <a:noFill/>
            <a:ln w="19050">
              <a:solidFill>
                <a:schemeClr val="accent2">
                  <a:lumMod val="75000"/>
                </a:schemeClr>
              </a:solidFill>
              <a:headEnd type="none"/>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Freeform 39">
              <a:extLst>
                <a:ext uri="{FF2B5EF4-FFF2-40B4-BE49-F238E27FC236}">
                  <a16:creationId xmlns:a16="http://schemas.microsoft.com/office/drawing/2014/main" id="{A05231C7-660B-969F-8B06-AAFE97B19ADC}"/>
                </a:ext>
              </a:extLst>
            </p:cNvPr>
            <p:cNvSpPr/>
            <p:nvPr/>
          </p:nvSpPr>
          <p:spPr>
            <a:xfrm rot="8585936">
              <a:off x="1743353" y="3613634"/>
              <a:ext cx="814402" cy="172735"/>
            </a:xfrm>
            <a:custGeom>
              <a:avLst/>
              <a:gdLst>
                <a:gd name="connsiteX0" fmla="*/ 0 w 1308100"/>
                <a:gd name="connsiteY0" fmla="*/ 168275 h 172735"/>
                <a:gd name="connsiteX1" fmla="*/ 152400 w 1308100"/>
                <a:gd name="connsiteY1" fmla="*/ 0 h 172735"/>
                <a:gd name="connsiteX2" fmla="*/ 311150 w 1308100"/>
                <a:gd name="connsiteY2" fmla="*/ 168275 h 172735"/>
                <a:gd name="connsiteX3" fmla="*/ 466725 w 1308100"/>
                <a:gd name="connsiteY3" fmla="*/ 3175 h 172735"/>
                <a:gd name="connsiteX4" fmla="*/ 622300 w 1308100"/>
                <a:gd name="connsiteY4" fmla="*/ 171450 h 172735"/>
                <a:gd name="connsiteX5" fmla="*/ 774700 w 1308100"/>
                <a:gd name="connsiteY5" fmla="*/ 6350 h 172735"/>
                <a:gd name="connsiteX6" fmla="*/ 930275 w 1308100"/>
                <a:gd name="connsiteY6" fmla="*/ 171450 h 172735"/>
                <a:gd name="connsiteX7" fmla="*/ 1085850 w 1308100"/>
                <a:gd name="connsiteY7" fmla="*/ 82550 h 172735"/>
                <a:gd name="connsiteX8" fmla="*/ 1308100 w 1308100"/>
                <a:gd name="connsiteY8" fmla="*/ 73025 h 17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100" h="172735">
                  <a:moveTo>
                    <a:pt x="0" y="168275"/>
                  </a:moveTo>
                  <a:cubicBezTo>
                    <a:pt x="50271" y="84137"/>
                    <a:pt x="100542" y="0"/>
                    <a:pt x="152400" y="0"/>
                  </a:cubicBezTo>
                  <a:cubicBezTo>
                    <a:pt x="204258" y="0"/>
                    <a:pt x="258763" y="167746"/>
                    <a:pt x="311150" y="168275"/>
                  </a:cubicBezTo>
                  <a:cubicBezTo>
                    <a:pt x="363537" y="168804"/>
                    <a:pt x="414867" y="2646"/>
                    <a:pt x="466725" y="3175"/>
                  </a:cubicBezTo>
                  <a:cubicBezTo>
                    <a:pt x="518583" y="3704"/>
                    <a:pt x="570971" y="170921"/>
                    <a:pt x="622300" y="171450"/>
                  </a:cubicBezTo>
                  <a:cubicBezTo>
                    <a:pt x="673629" y="171979"/>
                    <a:pt x="723371" y="6350"/>
                    <a:pt x="774700" y="6350"/>
                  </a:cubicBezTo>
                  <a:cubicBezTo>
                    <a:pt x="826029" y="6350"/>
                    <a:pt x="878417" y="158750"/>
                    <a:pt x="930275" y="171450"/>
                  </a:cubicBezTo>
                  <a:cubicBezTo>
                    <a:pt x="982133" y="184150"/>
                    <a:pt x="1022879" y="98954"/>
                    <a:pt x="1085850" y="82550"/>
                  </a:cubicBezTo>
                  <a:cubicBezTo>
                    <a:pt x="1148821" y="66146"/>
                    <a:pt x="1228460" y="69585"/>
                    <a:pt x="1308100" y="73025"/>
                  </a:cubicBezTo>
                </a:path>
              </a:pathLst>
            </a:custGeom>
            <a:noFill/>
            <a:ln w="19050">
              <a:solidFill>
                <a:schemeClr val="accent1">
                  <a:lumMod val="75000"/>
                </a:schemeClr>
              </a:solidFill>
              <a:headEnd type="none"/>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2" name="文本框 13">
            <a:extLst>
              <a:ext uri="{FF2B5EF4-FFF2-40B4-BE49-F238E27FC236}">
                <a16:creationId xmlns:a16="http://schemas.microsoft.com/office/drawing/2014/main" id="{897A1B50-4956-E92B-461F-DA618FCBE092}"/>
              </a:ext>
            </a:extLst>
          </p:cNvPr>
          <p:cNvSpPr txBox="1"/>
          <p:nvPr/>
        </p:nvSpPr>
        <p:spPr>
          <a:xfrm>
            <a:off x="9900259" y="2574557"/>
            <a:ext cx="2012995" cy="646331"/>
          </a:xfrm>
          <a:prstGeom prst="rect">
            <a:avLst/>
          </a:prstGeom>
          <a:noFill/>
        </p:spPr>
        <p:txBody>
          <a:bodyPr wrap="square" rtlCol="0">
            <a:spAutoFit/>
          </a:bodyPr>
          <a:lstStyle/>
          <a:p>
            <a:pPr algn="ctr">
              <a:spcBef>
                <a:spcPts val="250"/>
              </a:spcBef>
            </a:pPr>
            <a:r>
              <a:rPr lang="en-US" altLang="zh-CN" b="1" kern="100" dirty="0">
                <a:latin typeface="Times New Roman" panose="02020603050405020304" pitchFamily="18" charset="0"/>
              </a:rPr>
              <a:t>Radar-based</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ECG</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Recovery</a:t>
            </a:r>
            <a:endParaRPr lang="en-US" altLang="zh-CN" kern="100" dirty="0">
              <a:latin typeface="Times New Roman" panose="02020603050405020304" pitchFamily="18" charset="0"/>
            </a:endParaRPr>
          </a:p>
        </p:txBody>
      </p:sp>
    </p:spTree>
    <p:extLst>
      <p:ext uri="{BB962C8B-B14F-4D97-AF65-F5344CB8AC3E}">
        <p14:creationId xmlns:p14="http://schemas.microsoft.com/office/powerpoint/2010/main" val="8919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BD12-6D90-5A1B-4DAE-BB1272D9974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E813155-D71B-2CE8-6EB6-4B327BFA28EB}"/>
              </a:ext>
            </a:extLst>
          </p:cNvPr>
          <p:cNvSpPr>
            <a:spLocks noGrp="1"/>
          </p:cNvSpPr>
          <p:nvPr>
            <p:ph type="dt" sz="half" idx="10"/>
          </p:nvPr>
        </p:nvSpPr>
        <p:spPr>
          <a:xfrm>
            <a:off x="838200" y="6439535"/>
            <a:ext cx="2743200" cy="365125"/>
          </a:xfrm>
        </p:spPr>
        <p:txBody>
          <a:bodyPr/>
          <a:lstStyle/>
          <a:p>
            <a:fld id="{ED827C4C-F83D-8F4A-BB93-FB813617BA96}"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EA95BA1D-4097-C727-9096-EEC5FC7A4F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475B3F8-6A80-D029-6160-B5796F759D60}"/>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30</a:t>
            </a:fld>
            <a:endParaRPr lang="zh-CN" altLang="en-US"/>
          </a:p>
        </p:txBody>
      </p:sp>
      <p:sp>
        <p:nvSpPr>
          <p:cNvPr id="13" name="Rectangle 6">
            <a:extLst>
              <a:ext uri="{FF2B5EF4-FFF2-40B4-BE49-F238E27FC236}">
                <a16:creationId xmlns:a16="http://schemas.microsoft.com/office/drawing/2014/main" id="{736D8BA8-6431-19D6-C3C8-B7DBCE27061F}"/>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81DB22AB-2A5B-A60E-BF3E-280CCA6D690B}"/>
              </a:ext>
            </a:extLst>
          </p:cNvPr>
          <p:cNvSpPr/>
          <p:nvPr/>
        </p:nvSpPr>
        <p:spPr>
          <a:xfrm>
            <a:off x="3221449" y="-709690"/>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295DD06A-804F-20A6-BFF6-FCB92E39C0DD}"/>
              </a:ext>
            </a:extLst>
          </p:cNvPr>
          <p:cNvPicPr>
            <a:picLocks noChangeAspect="1"/>
          </p:cNvPicPr>
          <p:nvPr/>
        </p:nvPicPr>
        <p:blipFill>
          <a:blip r:embed="rId3"/>
          <a:srcRect/>
          <a:stretch/>
        </p:blipFill>
        <p:spPr>
          <a:xfrm>
            <a:off x="207686" y="3800548"/>
            <a:ext cx="2593027" cy="1490867"/>
          </a:xfrm>
          <a:prstGeom prst="rect">
            <a:avLst/>
          </a:prstGeom>
        </p:spPr>
      </p:pic>
      <p:cxnSp>
        <p:nvCxnSpPr>
          <p:cNvPr id="11" name="Straight Arrow Connector 10">
            <a:extLst>
              <a:ext uri="{FF2B5EF4-FFF2-40B4-BE49-F238E27FC236}">
                <a16:creationId xmlns:a16="http://schemas.microsoft.com/office/drawing/2014/main" id="{84F1B21B-BCA7-2541-78A5-98D7F9E69A01}"/>
              </a:ext>
            </a:extLst>
          </p:cNvPr>
          <p:cNvCxnSpPr>
            <a:cxnSpLocks/>
            <a:stCxn id="6" idx="3"/>
            <a:endCxn id="17" idx="1"/>
          </p:cNvCxnSpPr>
          <p:nvPr/>
        </p:nvCxnSpPr>
        <p:spPr>
          <a:xfrm>
            <a:off x="2800713" y="4545982"/>
            <a:ext cx="277555"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446A8D4-99B6-9D58-8113-313DC904A02E}"/>
              </a:ext>
            </a:extLst>
          </p:cNvPr>
          <p:cNvPicPr>
            <a:picLocks noChangeAspect="1"/>
          </p:cNvPicPr>
          <p:nvPr/>
        </p:nvPicPr>
        <p:blipFill>
          <a:blip r:embed="rId4"/>
          <a:srcRect/>
          <a:stretch/>
        </p:blipFill>
        <p:spPr>
          <a:xfrm>
            <a:off x="3078268" y="3800548"/>
            <a:ext cx="2775229" cy="1490867"/>
          </a:xfrm>
          <a:prstGeom prst="rect">
            <a:avLst/>
          </a:prstGeom>
        </p:spPr>
      </p:pic>
      <p:sp>
        <p:nvSpPr>
          <p:cNvPr id="18" name="TextBox 17">
            <a:extLst>
              <a:ext uri="{FF2B5EF4-FFF2-40B4-BE49-F238E27FC236}">
                <a16:creationId xmlns:a16="http://schemas.microsoft.com/office/drawing/2014/main" id="{543958EF-2C2B-B1A8-49F3-2C3AD454743C}"/>
              </a:ext>
            </a:extLst>
          </p:cNvPr>
          <p:cNvSpPr txBox="1"/>
          <p:nvPr/>
        </p:nvSpPr>
        <p:spPr>
          <a:xfrm>
            <a:off x="132129" y="829446"/>
            <a:ext cx="11927742"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Contributions:</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Horcrux</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enhances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diversity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limited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dataset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while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preserving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intrinsic</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time</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consistency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original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restricting the potential distribution shifts </a:t>
            </a:r>
            <a:r>
              <a:rPr lang="en-US" altLang="zh-CN" dirty="0">
                <a:latin typeface="Times New Roman Bold" panose="02020603050405020304" charset="0"/>
                <a:cs typeface="Times New Roman Bold" panose="02020603050405020304" charset="0"/>
                <a:sym typeface="+mn-ea"/>
              </a:rPr>
              <a:t>introduced into the augmented dataset.</a:t>
            </a:r>
            <a:endParaRPr lang="en-US" altLang="zh-CN" dirty="0">
              <a:solidFill>
                <a:srgbClr val="FF0000"/>
              </a:solidFill>
              <a:latin typeface="Times New Roman Bold" panose="02020603050405020304" charset="0"/>
              <a:cs typeface="Times New Roman Bold" panose="02020603050405020304" charset="0"/>
              <a:sym typeface="+mn-ea"/>
            </a:endParaRP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 transfer learning framework </a:t>
            </a:r>
            <a:r>
              <a:rPr lang="en-US" altLang="zh-CN" dirty="0" err="1">
                <a:solidFill>
                  <a:srgbClr val="FF0000"/>
                </a:solidFill>
                <a:latin typeface="Times New Roman Bold" panose="02020603050405020304" charset="0"/>
                <a:cs typeface="Times New Roman Bold" panose="02020603050405020304" charset="0"/>
                <a:sym typeface="+mn-ea"/>
              </a:rPr>
              <a:t>RFcardi</a:t>
            </a:r>
            <a:r>
              <a:rPr lang="en-US" altLang="zh-CN" dirty="0">
                <a:latin typeface="Times New Roman Bold" panose="02020603050405020304" charset="0"/>
                <a:cs typeface="Times New Roman Bold" panose="02020603050405020304" charset="0"/>
                <a:sym typeface="+mn-ea"/>
              </a:rPr>
              <a:t> following an SSL paradigm to</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eﬀectively learn </a:t>
            </a:r>
            <a:r>
              <a:rPr lang="en-US" altLang="zh-CN" dirty="0">
                <a:solidFill>
                  <a:srgbClr val="FF0000"/>
                </a:solidFill>
                <a:latin typeface="Times New Roman Bold" panose="02020603050405020304" charset="0"/>
                <a:cs typeface="Times New Roman Bold" panose="02020603050405020304" charset="0"/>
                <a:sym typeface="+mn-ea"/>
              </a:rPr>
              <a:t>the latent representations </a:t>
            </a:r>
            <a:r>
              <a:rPr lang="en-US" altLang="zh-CN" dirty="0">
                <a:latin typeface="Times New Roman Bold" panose="02020603050405020304" charset="0"/>
                <a:cs typeface="Times New Roman Bold" panose="02020603050405020304" charset="0"/>
                <a:sym typeface="+mn-ea"/>
              </a:rPr>
              <a:t>from radar signals by leveraging an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appropriate </a:t>
            </a:r>
            <a:r>
              <a:rPr lang="en-US" altLang="zh-CN" dirty="0">
                <a:solidFill>
                  <a:srgbClr val="FF0000"/>
                </a:solidFill>
                <a:latin typeface="Times New Roman Bold" panose="02020603050405020304" charset="0"/>
                <a:cs typeface="Times New Roman Bold" panose="02020603050405020304" charset="0"/>
                <a:sym typeface="+mn-ea"/>
              </a:rPr>
              <a:t>pre-text task</a:t>
            </a:r>
            <a:r>
              <a:rPr lang="en-US" altLang="zh-CN" dirty="0">
                <a:latin typeface="Times New Roman Bold" panose="02020603050405020304" charset="0"/>
                <a:cs typeface="Times New Roman Bold" panose="02020603050405020304" charset="0"/>
                <a:sym typeface="+mn-ea"/>
              </a:rPr>
              <a:t>. </a:t>
            </a:r>
          </a:p>
        </p:txBody>
      </p:sp>
      <p:sp>
        <p:nvSpPr>
          <p:cNvPr id="28" name="TextBox 27">
            <a:extLst>
              <a:ext uri="{FF2B5EF4-FFF2-40B4-BE49-F238E27FC236}">
                <a16:creationId xmlns:a16="http://schemas.microsoft.com/office/drawing/2014/main" id="{12B0C30D-5DB0-B5C8-5058-C47D2BB51D10}"/>
              </a:ext>
            </a:extLst>
          </p:cNvPr>
          <p:cNvSpPr txBox="1"/>
          <p:nvPr/>
        </p:nvSpPr>
        <p:spPr>
          <a:xfrm>
            <a:off x="803930" y="5459421"/>
            <a:ext cx="4253669" cy="646331"/>
          </a:xfrm>
          <a:prstGeom prst="rect">
            <a:avLst/>
          </a:prstGeom>
          <a:noFill/>
        </p:spPr>
        <p:txBody>
          <a:bodyPr wrap="square">
            <a:spAutoFit/>
          </a:bodyPr>
          <a:lstStyle/>
          <a:p>
            <a:pPr algn="ctr"/>
            <a:r>
              <a:rPr lang="en-US" altLang="zh-CN" sz="1800" kern="100" dirty="0">
                <a:latin typeface="Times New Roman" panose="02020603050405020304" pitchFamily="18" charset="0"/>
              </a:rPr>
              <a:t>Time-domain</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consistency</a:t>
            </a:r>
            <a:r>
              <a:rPr lang="zh-CN" altLang="en-US" sz="1800" kern="100" dirty="0">
                <a:latin typeface="Times New Roman" panose="02020603050405020304" pitchFamily="18" charset="0"/>
              </a:rPr>
              <a:t> </a:t>
            </a:r>
            <a:r>
              <a:rPr lang="en-US" altLang="zh-CN" kern="100" dirty="0">
                <a:latin typeface="Times New Roman" panose="02020603050405020304" pitchFamily="18" charset="0"/>
              </a:rPr>
              <a:t>p</a:t>
            </a:r>
            <a:r>
              <a:rPr lang="en-US" altLang="zh-CN" sz="1800" kern="100" dirty="0">
                <a:latin typeface="Times New Roman" panose="02020603050405020304" pitchFamily="18" charset="0"/>
              </a:rPr>
              <a:t>reserved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using</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proposed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Horcrux</a:t>
            </a:r>
            <a:endParaRPr lang="en-CN" dirty="0"/>
          </a:p>
        </p:txBody>
      </p:sp>
      <p:pic>
        <p:nvPicPr>
          <p:cNvPr id="33" name="Picture 32">
            <a:extLst>
              <a:ext uri="{FF2B5EF4-FFF2-40B4-BE49-F238E27FC236}">
                <a16:creationId xmlns:a16="http://schemas.microsoft.com/office/drawing/2014/main" id="{3C086144-3AEB-9BEE-4A93-E23FBA18C533}"/>
              </a:ext>
            </a:extLst>
          </p:cNvPr>
          <p:cNvPicPr>
            <a:picLocks noChangeAspect="1"/>
          </p:cNvPicPr>
          <p:nvPr/>
        </p:nvPicPr>
        <p:blipFill>
          <a:blip r:embed="rId5"/>
          <a:stretch>
            <a:fillRect/>
          </a:stretch>
        </p:blipFill>
        <p:spPr>
          <a:xfrm>
            <a:off x="9251433" y="3695353"/>
            <a:ext cx="2881200" cy="1764000"/>
          </a:xfrm>
          <a:prstGeom prst="rect">
            <a:avLst/>
          </a:prstGeom>
        </p:spPr>
      </p:pic>
      <p:pic>
        <p:nvPicPr>
          <p:cNvPr id="36" name="Picture 35">
            <a:extLst>
              <a:ext uri="{FF2B5EF4-FFF2-40B4-BE49-F238E27FC236}">
                <a16:creationId xmlns:a16="http://schemas.microsoft.com/office/drawing/2014/main" id="{CAD1FC47-C3BE-818C-6330-BDDB51C10E97}"/>
              </a:ext>
            </a:extLst>
          </p:cNvPr>
          <p:cNvPicPr>
            <a:picLocks noChangeAspect="1"/>
          </p:cNvPicPr>
          <p:nvPr/>
        </p:nvPicPr>
        <p:blipFill>
          <a:blip r:embed="rId6"/>
          <a:stretch>
            <a:fillRect/>
          </a:stretch>
        </p:blipFill>
        <p:spPr>
          <a:xfrm>
            <a:off x="6370233" y="3714378"/>
            <a:ext cx="2881200" cy="1764000"/>
          </a:xfrm>
          <a:prstGeom prst="rect">
            <a:avLst/>
          </a:prstGeom>
        </p:spPr>
      </p:pic>
      <p:sp>
        <p:nvSpPr>
          <p:cNvPr id="37" name="TextBox 36">
            <a:extLst>
              <a:ext uri="{FF2B5EF4-FFF2-40B4-BE49-F238E27FC236}">
                <a16:creationId xmlns:a16="http://schemas.microsoft.com/office/drawing/2014/main" id="{1628EF42-10E6-4B6E-6211-D0899ED590D1}"/>
              </a:ext>
            </a:extLst>
          </p:cNvPr>
          <p:cNvSpPr txBox="1"/>
          <p:nvPr/>
        </p:nvSpPr>
        <p:spPr>
          <a:xfrm>
            <a:off x="7233087" y="5551887"/>
            <a:ext cx="4253669"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ECG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Recovery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with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pre-training</a:t>
            </a:r>
            <a:endParaRPr lang="en-CN" dirty="0">
              <a:latin typeface="Times New Roman" panose="02020603050405020304" pitchFamily="18" charset="0"/>
              <a:cs typeface="Times New Roman" panose="02020603050405020304" pitchFamily="18" charset="0"/>
            </a:endParaRPr>
          </a:p>
        </p:txBody>
      </p:sp>
      <p:sp>
        <p:nvSpPr>
          <p:cNvPr id="3" name="Rounded Rectangle 2">
            <a:extLst>
              <a:ext uri="{FF2B5EF4-FFF2-40B4-BE49-F238E27FC236}">
                <a16:creationId xmlns:a16="http://schemas.microsoft.com/office/drawing/2014/main" id="{ABC5810A-1803-E276-7C12-3A0C5A1A3628}"/>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7" name="矩形 22">
            <a:extLst>
              <a:ext uri="{FF2B5EF4-FFF2-40B4-BE49-F238E27FC236}">
                <a16:creationId xmlns:a16="http://schemas.microsoft.com/office/drawing/2014/main" id="{06ECFE16-EBA8-A532-659A-9668B6FD49D1}"/>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3">
            <a:extLst>
              <a:ext uri="{FF2B5EF4-FFF2-40B4-BE49-F238E27FC236}">
                <a16:creationId xmlns:a16="http://schemas.microsoft.com/office/drawing/2014/main" id="{64C24242-FE83-CAE9-064D-9C9947FE5473}"/>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1">
            <a:extLst>
              <a:ext uri="{FF2B5EF4-FFF2-40B4-BE49-F238E27FC236}">
                <a16:creationId xmlns:a16="http://schemas.microsoft.com/office/drawing/2014/main" id="{A583A76E-2652-D4E6-A1B3-DE0392FCDA00}"/>
              </a:ext>
            </a:extLst>
          </p:cNvPr>
          <p:cNvGrpSpPr/>
          <p:nvPr/>
        </p:nvGrpSpPr>
        <p:grpSpPr>
          <a:xfrm>
            <a:off x="340347" y="559732"/>
            <a:ext cx="1105482" cy="107163"/>
            <a:chOff x="227423" y="552637"/>
            <a:chExt cx="1105482" cy="107163"/>
          </a:xfrm>
        </p:grpSpPr>
        <p:sp>
          <p:nvSpPr>
            <p:cNvPr id="19" name="Oval 18">
              <a:extLst>
                <a:ext uri="{FF2B5EF4-FFF2-40B4-BE49-F238E27FC236}">
                  <a16:creationId xmlns:a16="http://schemas.microsoft.com/office/drawing/2014/main" id="{04D7B49F-F625-EB98-FBB7-2A38F3715622}"/>
                </a:ext>
              </a:extLst>
            </p:cNvPr>
            <p:cNvSpPr/>
            <p:nvPr/>
          </p:nvSpPr>
          <p:spPr>
            <a:xfrm>
              <a:off x="463940" y="55263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2" name="Oval 21">
              <a:extLst>
                <a:ext uri="{FF2B5EF4-FFF2-40B4-BE49-F238E27FC236}">
                  <a16:creationId xmlns:a16="http://schemas.microsoft.com/office/drawing/2014/main" id="{992F9018-7D43-E2B6-D55A-2D6C9BA6416D}"/>
                </a:ext>
              </a:extLst>
            </p:cNvPr>
            <p:cNvSpPr/>
            <p:nvPr/>
          </p:nvSpPr>
          <p:spPr>
            <a:xfrm>
              <a:off x="729911" y="55716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Oval 22">
              <a:extLst>
                <a:ext uri="{FF2B5EF4-FFF2-40B4-BE49-F238E27FC236}">
                  <a16:creationId xmlns:a16="http://schemas.microsoft.com/office/drawing/2014/main" id="{50A53B38-A594-E536-0EB1-724CBC5740D1}"/>
                </a:ext>
              </a:extLst>
            </p:cNvPr>
            <p:cNvSpPr/>
            <p:nvPr/>
          </p:nvSpPr>
          <p:spPr>
            <a:xfrm>
              <a:off x="972117" y="55763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4" name="Oval 23">
              <a:extLst>
                <a:ext uri="{FF2B5EF4-FFF2-40B4-BE49-F238E27FC236}">
                  <a16:creationId xmlns:a16="http://schemas.microsoft.com/office/drawing/2014/main" id="{468C7C6B-414E-E67D-C938-A37B0486A237}"/>
                </a:ext>
              </a:extLst>
            </p:cNvPr>
            <p:cNvSpPr/>
            <p:nvPr/>
          </p:nvSpPr>
          <p:spPr>
            <a:xfrm>
              <a:off x="1230739" y="55716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5" name="Oval 24">
              <a:extLst>
                <a:ext uri="{FF2B5EF4-FFF2-40B4-BE49-F238E27FC236}">
                  <a16:creationId xmlns:a16="http://schemas.microsoft.com/office/drawing/2014/main" id="{DFBAB103-FB30-687F-16AF-F536EB9FBF05}"/>
                </a:ext>
              </a:extLst>
            </p:cNvPr>
            <p:cNvSpPr/>
            <p:nvPr/>
          </p:nvSpPr>
          <p:spPr>
            <a:xfrm>
              <a:off x="227423" y="55263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26" name="Rounded Rectangle 25">
            <a:extLst>
              <a:ext uri="{FF2B5EF4-FFF2-40B4-BE49-F238E27FC236}">
                <a16:creationId xmlns:a16="http://schemas.microsoft.com/office/drawing/2014/main" id="{DF7F06C2-8B40-BD07-354F-063486E14038}"/>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1456107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459DF-54FC-ABAC-5472-621F3B7E398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0D75DF6-809C-9AB0-902F-063D84E93DD1}"/>
              </a:ext>
            </a:extLst>
          </p:cNvPr>
          <p:cNvSpPr>
            <a:spLocks noGrp="1"/>
          </p:cNvSpPr>
          <p:nvPr>
            <p:ph type="dt" sz="half" idx="10"/>
          </p:nvPr>
        </p:nvSpPr>
        <p:spPr>
          <a:xfrm>
            <a:off x="838200" y="6439535"/>
            <a:ext cx="2743200" cy="365125"/>
          </a:xfrm>
        </p:spPr>
        <p:txBody>
          <a:bodyPr/>
          <a:lstStyle/>
          <a:p>
            <a:fld id="{46089677-64DD-984C-BAC8-C64D07F2123A}"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CA39B689-4B00-80D0-39B6-25C7C5DE134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4140EB2-A4CF-6C12-BB43-106BB110941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31</a:t>
            </a:fld>
            <a:endParaRPr lang="zh-CN" altLang="en-US"/>
          </a:p>
        </p:txBody>
      </p:sp>
      <p:sp>
        <p:nvSpPr>
          <p:cNvPr id="13" name="Rectangle 6">
            <a:extLst>
              <a:ext uri="{FF2B5EF4-FFF2-40B4-BE49-F238E27FC236}">
                <a16:creationId xmlns:a16="http://schemas.microsoft.com/office/drawing/2014/main" id="{0515AF25-17D6-3B62-2139-10A654D1884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848ECD6-5622-AAE3-4D59-02A6D87B5750}"/>
              </a:ext>
            </a:extLst>
          </p:cNvPr>
          <p:cNvPicPr>
            <a:picLocks noChangeAspect="1"/>
          </p:cNvPicPr>
          <p:nvPr/>
        </p:nvPicPr>
        <p:blipFill>
          <a:blip r:embed="rId3"/>
          <a:stretch>
            <a:fillRect/>
          </a:stretch>
        </p:blipFill>
        <p:spPr>
          <a:xfrm>
            <a:off x="324511" y="1639312"/>
            <a:ext cx="6513778" cy="3235546"/>
          </a:xfrm>
          <a:prstGeom prst="rect">
            <a:avLst/>
          </a:prstGeom>
        </p:spPr>
      </p:pic>
      <p:pic>
        <p:nvPicPr>
          <p:cNvPr id="17" name="Picture 16">
            <a:extLst>
              <a:ext uri="{FF2B5EF4-FFF2-40B4-BE49-F238E27FC236}">
                <a16:creationId xmlns:a16="http://schemas.microsoft.com/office/drawing/2014/main" id="{AFA6D4A3-348B-8BDA-7310-2E4A1F29B7AB}"/>
              </a:ext>
            </a:extLst>
          </p:cNvPr>
          <p:cNvPicPr>
            <a:picLocks noChangeAspect="1"/>
          </p:cNvPicPr>
          <p:nvPr/>
        </p:nvPicPr>
        <p:blipFill>
          <a:blip r:embed="rId4"/>
          <a:stretch>
            <a:fillRect/>
          </a:stretch>
        </p:blipFill>
        <p:spPr>
          <a:xfrm>
            <a:off x="7436929" y="1108727"/>
            <a:ext cx="4690628" cy="1967331"/>
          </a:xfrm>
          <a:prstGeom prst="rect">
            <a:avLst/>
          </a:prstGeom>
        </p:spPr>
      </p:pic>
      <p:sp>
        <p:nvSpPr>
          <p:cNvPr id="18" name="TextBox 17">
            <a:extLst>
              <a:ext uri="{FF2B5EF4-FFF2-40B4-BE49-F238E27FC236}">
                <a16:creationId xmlns:a16="http://schemas.microsoft.com/office/drawing/2014/main" id="{533528F5-15D4-C75D-7269-633C03B91F16}"/>
              </a:ext>
            </a:extLst>
          </p:cNvPr>
          <p:cNvSpPr txBox="1"/>
          <p:nvPr/>
        </p:nvSpPr>
        <p:spPr>
          <a:xfrm>
            <a:off x="7704572" y="3112656"/>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framework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RFcardi</a:t>
            </a:r>
            <a:r>
              <a:rPr lang="en-US" altLang="zh-CN" dirty="0">
                <a:latin typeface="Times New Roman" panose="02020603050405020304" pitchFamily="18" charset="0"/>
                <a:cs typeface="Times New Roman" panose="02020603050405020304" pitchFamily="18" charset="0"/>
              </a:rPr>
              <a:t>)</a:t>
            </a:r>
            <a:endParaRPr lang="en-C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82AE801-70E1-AA1A-EF1D-BB3D477F4B3B}"/>
              </a:ext>
            </a:extLst>
          </p:cNvPr>
          <p:cNvSpPr txBox="1"/>
          <p:nvPr/>
        </p:nvSpPr>
        <p:spPr>
          <a:xfrm>
            <a:off x="1189371" y="4958138"/>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augmentation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pipeline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(Horcrux)</a:t>
            </a:r>
            <a:endParaRPr lang="en-CN" dirty="0">
              <a:latin typeface="Times New Roman" panose="02020603050405020304" pitchFamily="18" charset="0"/>
              <a:cs typeface="Times New Roman" panose="02020603050405020304" pitchFamily="18" charset="0"/>
            </a:endParaRPr>
          </a:p>
        </p:txBody>
      </p:sp>
      <p:sp>
        <p:nvSpPr>
          <p:cNvPr id="22" name="矩形 32">
            <a:extLst>
              <a:ext uri="{FF2B5EF4-FFF2-40B4-BE49-F238E27FC236}">
                <a16:creationId xmlns:a16="http://schemas.microsoft.com/office/drawing/2014/main" id="{101C92D3-C85C-7BD1-0171-A34B25B57607}"/>
              </a:ext>
            </a:extLst>
          </p:cNvPr>
          <p:cNvSpPr/>
          <p:nvPr/>
        </p:nvSpPr>
        <p:spPr>
          <a:xfrm>
            <a:off x="7234210" y="1140402"/>
            <a:ext cx="45719" cy="5046478"/>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TextBox 2">
            <a:extLst>
              <a:ext uri="{FF2B5EF4-FFF2-40B4-BE49-F238E27FC236}">
                <a16:creationId xmlns:a16="http://schemas.microsoft.com/office/drawing/2014/main" id="{6C9EB471-5936-C2BE-D9DA-A61E0BEDC0D0}"/>
              </a:ext>
            </a:extLst>
          </p:cNvPr>
          <p:cNvSpPr txBox="1"/>
          <p:nvPr/>
        </p:nvSpPr>
        <p:spPr>
          <a:xfrm>
            <a:off x="7436929" y="3613712"/>
            <a:ext cx="5797769" cy="369332"/>
          </a:xfrm>
          <a:prstGeom prst="rect">
            <a:avLst/>
          </a:prstGeom>
          <a:noFill/>
        </p:spPr>
        <p:txBody>
          <a:bodyPr wrap="square" rtlCol="0">
            <a:spAutoFit/>
          </a:bodyPr>
          <a:lstStyle/>
          <a:p>
            <a:r>
              <a:rPr lang="en-US" altLang="zh-CN" b="1" dirty="0">
                <a:latin typeface="Times New Roman Bold" panose="02020603050405020304" charset="0"/>
                <a:cs typeface="Times New Roman Bold" panose="02020603050405020304" charset="0"/>
                <a:sym typeface="+mn-ea"/>
              </a:rPr>
              <a:t>SSL with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pre-text</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Task</a:t>
            </a:r>
            <a:endParaRPr lang="en-US" altLang="zh-CN" b="1" dirty="0">
              <a:solidFill>
                <a:srgbClr val="FF0000"/>
              </a:solidFill>
              <a:latin typeface="Times New Roman Bold" panose="02020603050405020304" charset="0"/>
              <a:cs typeface="Times New Roman Bold" panose="02020603050405020304" charset="0"/>
              <a:sym typeface="+mn-ea"/>
            </a:endParaRPr>
          </a:p>
        </p:txBody>
      </p:sp>
      <p:sp>
        <p:nvSpPr>
          <p:cNvPr id="6" name="TextBox 5">
            <a:extLst>
              <a:ext uri="{FF2B5EF4-FFF2-40B4-BE49-F238E27FC236}">
                <a16:creationId xmlns:a16="http://schemas.microsoft.com/office/drawing/2014/main" id="{B5C74100-9587-3F48-C9F0-9037234855FA}"/>
              </a:ext>
            </a:extLst>
          </p:cNvPr>
          <p:cNvSpPr txBox="1"/>
          <p:nvPr/>
        </p:nvSpPr>
        <p:spPr>
          <a:xfrm>
            <a:off x="7436929" y="4059940"/>
            <a:ext cx="6411282"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1.</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Sparse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Recovery</a:t>
            </a:r>
            <a:endParaRPr lang="en-US" altLang="zh-CN" dirty="0">
              <a:solidFill>
                <a:srgbClr val="FF0000"/>
              </a:solidFill>
              <a:latin typeface="Times New Roman Bold" panose="02020603050405020304" charset="0"/>
              <a:cs typeface="Times New Roman Bold" panose="02020603050405020304" charset="0"/>
              <a:sym typeface="+mn-ea"/>
            </a:endParaRPr>
          </a:p>
        </p:txBody>
      </p:sp>
      <p:pic>
        <p:nvPicPr>
          <p:cNvPr id="7" name="Picture 6">
            <a:extLst>
              <a:ext uri="{FF2B5EF4-FFF2-40B4-BE49-F238E27FC236}">
                <a16:creationId xmlns:a16="http://schemas.microsoft.com/office/drawing/2014/main" id="{40D04157-7F16-A677-878C-662A6BB9C7DE}"/>
              </a:ext>
            </a:extLst>
          </p:cNvPr>
          <p:cNvPicPr>
            <a:picLocks noChangeAspect="1"/>
          </p:cNvPicPr>
          <p:nvPr/>
        </p:nvPicPr>
        <p:blipFill>
          <a:blip r:embed="rId5"/>
          <a:stretch>
            <a:fillRect/>
          </a:stretch>
        </p:blipFill>
        <p:spPr>
          <a:xfrm>
            <a:off x="7730526" y="4510164"/>
            <a:ext cx="1517882" cy="346473"/>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662E985-B87B-41F9-D1D2-8F0675A39382}"/>
                  </a:ext>
                </a:extLst>
              </p:cNvPr>
              <p:cNvSpPr txBox="1"/>
              <p:nvPr/>
            </p:nvSpPr>
            <p:spPr>
              <a:xfrm>
                <a:off x="7436929" y="4936610"/>
                <a:ext cx="6411282"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2.</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Loss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function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sparse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penalty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from</a:t>
                </a:r>
                <a:r>
                  <a:rPr lang="zh-CN" altLang="en-US" dirty="0">
                    <a:latin typeface="Times New Roman Bold" panose="02020603050405020304" charset="0"/>
                    <a:cs typeface="Times New Roman Bold" panose="02020603050405020304" charset="0"/>
                    <a:sym typeface="+mn-ea"/>
                  </a:rPr>
                  <a:t> </a:t>
                </a:r>
                <a14:m>
                  <m:oMath xmlns:m="http://schemas.openxmlformats.org/officeDocument/2006/math">
                    <m:r>
                      <a:rPr lang="en-US" altLang="zh-CN" b="0" i="1" smtClean="0">
                        <a:latin typeface="Cambria Math" panose="02040503050406030204" pitchFamily="18" charset="0"/>
                        <a:cs typeface="Times New Roman Bold" panose="02020603050405020304" charset="0"/>
                        <a:sym typeface="+mn-ea"/>
                      </a:rPr>
                      <m:t>[</m:t>
                    </m:r>
                    <m:sSub>
                      <m:sSubPr>
                        <m:ctrlP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ctrlPr>
                      </m:sSubPr>
                      <m:e>
                        <m: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t>0,</m:t>
                        </m:r>
                        <m:r>
                          <a:rPr lang="zh-CN" altLang="en-US" b="0" i="1" smtClean="0">
                            <a:latin typeface="Cambria Math" panose="02040503050406030204" pitchFamily="18" charset="0"/>
                            <a:ea typeface="Cambria Math" panose="02040503050406030204" pitchFamily="18" charset="0"/>
                            <a:cs typeface="Times New Roman Bold" panose="02020603050405020304" charset="0"/>
                            <a:sym typeface="+mn-ea"/>
                          </a:rPr>
                          <m:t>  </m:t>
                        </m:r>
                        <m: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t>𝜆</m:t>
                        </m:r>
                      </m:e>
                      <m:sub>
                        <m: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t>𝑠</m:t>
                        </m:r>
                      </m:sub>
                    </m:sSub>
                    <m:r>
                      <a:rPr lang="en-US" altLang="zh-CN" b="0" i="0" smtClean="0">
                        <a:latin typeface="Cambria Math" panose="02040503050406030204" pitchFamily="18" charset="0"/>
                        <a:ea typeface="Cambria Math" panose="02040503050406030204" pitchFamily="18" charset="0"/>
                        <a:cs typeface="Times New Roman Bold" panose="02020603050405020304" charset="0"/>
                        <a:sym typeface="+mn-ea"/>
                      </a:rPr>
                      <m:t>)</m:t>
                    </m:r>
                  </m:oMath>
                </a14:m>
                <a:endParaRPr lang="en-US" altLang="zh-CN" b="0" dirty="0">
                  <a:latin typeface="Times New Roman Bold" panose="02020603050405020304" charset="0"/>
                  <a:ea typeface="Cambria Math" panose="02040503050406030204" pitchFamily="18" charset="0"/>
                  <a:cs typeface="Times New Roman Bold" panose="02020603050405020304" charset="0"/>
                  <a:sym typeface="+mn-ea"/>
                </a:endParaRPr>
              </a:p>
            </p:txBody>
          </p:sp>
        </mc:Choice>
        <mc:Fallback>
          <p:sp>
            <p:nvSpPr>
              <p:cNvPr id="23" name="TextBox 22">
                <a:extLst>
                  <a:ext uri="{FF2B5EF4-FFF2-40B4-BE49-F238E27FC236}">
                    <a16:creationId xmlns:a16="http://schemas.microsoft.com/office/drawing/2014/main" id="{0662E985-B87B-41F9-D1D2-8F0675A39382}"/>
                  </a:ext>
                </a:extLst>
              </p:cNvPr>
              <p:cNvSpPr txBox="1">
                <a:spLocks noRot="1" noChangeAspect="1" noMove="1" noResize="1" noEditPoints="1" noAdjustHandles="1" noChangeArrowheads="1" noChangeShapeType="1" noTextEdit="1"/>
              </p:cNvSpPr>
              <p:nvPr/>
            </p:nvSpPr>
            <p:spPr>
              <a:xfrm>
                <a:off x="7436929" y="4936610"/>
                <a:ext cx="6411282" cy="369332"/>
              </a:xfrm>
              <a:prstGeom prst="rect">
                <a:avLst/>
              </a:prstGeom>
              <a:blipFill>
                <a:blip r:embed="rId6"/>
                <a:stretch>
                  <a:fillRect l="-791" t="-6667" b="-23333"/>
                </a:stretch>
              </a:blipFill>
            </p:spPr>
            <p:txBody>
              <a:bodyPr/>
              <a:lstStyle/>
              <a:p>
                <a:r>
                  <a:rPr lang="en-CN">
                    <a:noFill/>
                  </a:rPr>
                  <a:t> </a:t>
                </a:r>
              </a:p>
            </p:txBody>
          </p:sp>
        </mc:Fallback>
      </mc:AlternateContent>
      <p:pic>
        <p:nvPicPr>
          <p:cNvPr id="24" name="Picture 23">
            <a:extLst>
              <a:ext uri="{FF2B5EF4-FFF2-40B4-BE49-F238E27FC236}">
                <a16:creationId xmlns:a16="http://schemas.microsoft.com/office/drawing/2014/main" id="{E1A38CA0-2F78-06D1-D51C-BF77E42568B4}"/>
              </a:ext>
            </a:extLst>
          </p:cNvPr>
          <p:cNvPicPr>
            <a:picLocks noChangeAspect="1"/>
          </p:cNvPicPr>
          <p:nvPr/>
        </p:nvPicPr>
        <p:blipFill>
          <a:blip r:embed="rId7"/>
          <a:stretch>
            <a:fillRect/>
          </a:stretch>
        </p:blipFill>
        <p:spPr>
          <a:xfrm>
            <a:off x="7717333" y="5299346"/>
            <a:ext cx="3548242" cy="1007340"/>
          </a:xfrm>
          <a:prstGeom prst="rect">
            <a:avLst/>
          </a:prstGeom>
        </p:spPr>
      </p:pic>
      <p:sp>
        <p:nvSpPr>
          <p:cNvPr id="8" name="Rounded Rectangle 7">
            <a:extLst>
              <a:ext uri="{FF2B5EF4-FFF2-40B4-BE49-F238E27FC236}">
                <a16:creationId xmlns:a16="http://schemas.microsoft.com/office/drawing/2014/main" id="{BD6062CB-9AC1-B9DB-D8A6-A0BCDAAE1051}"/>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and</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RFcardi</a:t>
            </a:r>
            <a:endParaRPr lang="en-US" sz="2800" b="1" dirty="0">
              <a:solidFill>
                <a:srgbClr val="000000"/>
              </a:solidFill>
              <a:effectLst/>
              <a:latin typeface="Times New Roman" panose="02020603050405020304" pitchFamily="18" charset="0"/>
            </a:endParaRPr>
          </a:p>
        </p:txBody>
      </p:sp>
      <p:sp>
        <p:nvSpPr>
          <p:cNvPr id="11" name="矩形 22">
            <a:extLst>
              <a:ext uri="{FF2B5EF4-FFF2-40B4-BE49-F238E27FC236}">
                <a16:creationId xmlns:a16="http://schemas.microsoft.com/office/drawing/2014/main" id="{A408DA95-C60E-F4ED-6C6A-4BE8589CD567}"/>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3">
            <a:extLst>
              <a:ext uri="{FF2B5EF4-FFF2-40B4-BE49-F238E27FC236}">
                <a16:creationId xmlns:a16="http://schemas.microsoft.com/office/drawing/2014/main" id="{303B52AC-67A9-0975-9791-77DDE0CECC38}"/>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25">
            <a:extLst>
              <a:ext uri="{FF2B5EF4-FFF2-40B4-BE49-F238E27FC236}">
                <a16:creationId xmlns:a16="http://schemas.microsoft.com/office/drawing/2014/main" id="{6059C45A-110C-5926-6E76-531558B31902}"/>
              </a:ext>
            </a:extLst>
          </p:cNvPr>
          <p:cNvGrpSpPr/>
          <p:nvPr/>
        </p:nvGrpSpPr>
        <p:grpSpPr>
          <a:xfrm>
            <a:off x="340347" y="559732"/>
            <a:ext cx="1105482" cy="107163"/>
            <a:chOff x="227423" y="552637"/>
            <a:chExt cx="1105482" cy="107163"/>
          </a:xfrm>
        </p:grpSpPr>
        <p:sp>
          <p:nvSpPr>
            <p:cNvPr id="27" name="Oval 26">
              <a:extLst>
                <a:ext uri="{FF2B5EF4-FFF2-40B4-BE49-F238E27FC236}">
                  <a16:creationId xmlns:a16="http://schemas.microsoft.com/office/drawing/2014/main" id="{89549BF3-5FC4-5920-7663-C08C612CBED2}"/>
                </a:ext>
              </a:extLst>
            </p:cNvPr>
            <p:cNvSpPr/>
            <p:nvPr/>
          </p:nvSpPr>
          <p:spPr>
            <a:xfrm>
              <a:off x="463940" y="55263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8" name="Oval 27">
              <a:extLst>
                <a:ext uri="{FF2B5EF4-FFF2-40B4-BE49-F238E27FC236}">
                  <a16:creationId xmlns:a16="http://schemas.microsoft.com/office/drawing/2014/main" id="{BEF2CC12-DFBF-D274-9190-F8BAD7B6F3AA}"/>
                </a:ext>
              </a:extLst>
            </p:cNvPr>
            <p:cNvSpPr/>
            <p:nvPr/>
          </p:nvSpPr>
          <p:spPr>
            <a:xfrm>
              <a:off x="729911" y="55716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9" name="Oval 28">
              <a:extLst>
                <a:ext uri="{FF2B5EF4-FFF2-40B4-BE49-F238E27FC236}">
                  <a16:creationId xmlns:a16="http://schemas.microsoft.com/office/drawing/2014/main" id="{72AB244C-ACF0-29AD-2F9F-BE7F1DB5E5E5}"/>
                </a:ext>
              </a:extLst>
            </p:cNvPr>
            <p:cNvSpPr/>
            <p:nvPr/>
          </p:nvSpPr>
          <p:spPr>
            <a:xfrm>
              <a:off x="972117" y="55763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0" name="Oval 29">
              <a:extLst>
                <a:ext uri="{FF2B5EF4-FFF2-40B4-BE49-F238E27FC236}">
                  <a16:creationId xmlns:a16="http://schemas.microsoft.com/office/drawing/2014/main" id="{2444FD09-E7F0-54A9-4E6E-F4948FF57525}"/>
                </a:ext>
              </a:extLst>
            </p:cNvPr>
            <p:cNvSpPr/>
            <p:nvPr/>
          </p:nvSpPr>
          <p:spPr>
            <a:xfrm>
              <a:off x="1230739" y="55716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1" name="Oval 30">
              <a:extLst>
                <a:ext uri="{FF2B5EF4-FFF2-40B4-BE49-F238E27FC236}">
                  <a16:creationId xmlns:a16="http://schemas.microsoft.com/office/drawing/2014/main" id="{F7FE645B-40B2-85EB-A294-05A75D6E5D78}"/>
                </a:ext>
              </a:extLst>
            </p:cNvPr>
            <p:cNvSpPr/>
            <p:nvPr/>
          </p:nvSpPr>
          <p:spPr>
            <a:xfrm>
              <a:off x="227423" y="55263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32" name="Rounded Rectangle 31">
            <a:extLst>
              <a:ext uri="{FF2B5EF4-FFF2-40B4-BE49-F238E27FC236}">
                <a16:creationId xmlns:a16="http://schemas.microsoft.com/office/drawing/2014/main" id="{66000E5B-CD99-8C10-8500-6ECB1D33F790}"/>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2476079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99AA3-E5A2-49A7-45E1-EE48C1CD5E0F}"/>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7A15503-571C-B1DF-EC60-08E1E4080280}"/>
              </a:ext>
            </a:extLst>
          </p:cNvPr>
          <p:cNvSpPr>
            <a:spLocks noGrp="1"/>
          </p:cNvSpPr>
          <p:nvPr>
            <p:ph type="dt" sz="half" idx="10"/>
          </p:nvPr>
        </p:nvSpPr>
        <p:spPr>
          <a:xfrm>
            <a:off x="838200" y="6439535"/>
            <a:ext cx="2743200" cy="365125"/>
          </a:xfrm>
        </p:spPr>
        <p:txBody>
          <a:bodyPr/>
          <a:lstStyle/>
          <a:p>
            <a:fld id="{AE0AC0D7-A241-9941-8E33-235BE2AC746E}"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04922227-BB25-E97E-F512-C2F91379931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6839A0E4-640D-C30F-577E-1DFA9C15C32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32</a:t>
            </a:fld>
            <a:endParaRPr lang="zh-CN" altLang="en-US"/>
          </a:p>
        </p:txBody>
      </p:sp>
      <p:sp>
        <p:nvSpPr>
          <p:cNvPr id="13" name="Rectangle 6">
            <a:extLst>
              <a:ext uri="{FF2B5EF4-FFF2-40B4-BE49-F238E27FC236}">
                <a16:creationId xmlns:a16="http://schemas.microsoft.com/office/drawing/2014/main" id="{4EDB2603-7F16-9281-7063-C88AA8F382E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B4CF79FA-9B07-FA57-981F-EAADA29C160E}"/>
              </a:ext>
            </a:extLst>
          </p:cNvPr>
          <p:cNvSpPr/>
          <p:nvPr/>
        </p:nvSpPr>
        <p:spPr>
          <a:xfrm>
            <a:off x="3357974" y="-1380434"/>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5D04382B-9143-9939-6E41-DDFD11CDE0CD}"/>
              </a:ext>
            </a:extLst>
          </p:cNvPr>
          <p:cNvPicPr>
            <a:picLocks noChangeAspect="1"/>
          </p:cNvPicPr>
          <p:nvPr/>
        </p:nvPicPr>
        <p:blipFill>
          <a:blip r:embed="rId3"/>
          <a:srcRect b="12248"/>
          <a:stretch/>
        </p:blipFill>
        <p:spPr>
          <a:xfrm>
            <a:off x="6680467" y="2084087"/>
            <a:ext cx="5300010" cy="2927854"/>
          </a:xfrm>
          <a:prstGeom prst="rect">
            <a:avLst/>
          </a:prstGeom>
        </p:spPr>
      </p:pic>
      <p:pic>
        <p:nvPicPr>
          <p:cNvPr id="8" name="Picture 7">
            <a:extLst>
              <a:ext uri="{FF2B5EF4-FFF2-40B4-BE49-F238E27FC236}">
                <a16:creationId xmlns:a16="http://schemas.microsoft.com/office/drawing/2014/main" id="{35860E6C-29D8-756D-CB80-79447352DDFC}"/>
              </a:ext>
            </a:extLst>
          </p:cNvPr>
          <p:cNvPicPr>
            <a:picLocks noChangeAspect="1"/>
          </p:cNvPicPr>
          <p:nvPr/>
        </p:nvPicPr>
        <p:blipFill>
          <a:blip r:embed="rId4"/>
          <a:srcRect t="2695"/>
          <a:stretch/>
        </p:blipFill>
        <p:spPr>
          <a:xfrm>
            <a:off x="211523" y="1453509"/>
            <a:ext cx="5945838" cy="3651126"/>
          </a:xfrm>
          <a:prstGeom prst="rect">
            <a:avLst/>
          </a:prstGeom>
        </p:spPr>
      </p:pic>
      <p:cxnSp>
        <p:nvCxnSpPr>
          <p:cNvPr id="11" name="Straight Arrow Connector 10">
            <a:extLst>
              <a:ext uri="{FF2B5EF4-FFF2-40B4-BE49-F238E27FC236}">
                <a16:creationId xmlns:a16="http://schemas.microsoft.com/office/drawing/2014/main" id="{3EF4B24E-2B12-F4AC-3C99-F11F10F1498D}"/>
              </a:ext>
            </a:extLst>
          </p:cNvPr>
          <p:cNvCxnSpPr>
            <a:cxnSpLocks/>
          </p:cNvCxnSpPr>
          <p:nvPr/>
        </p:nvCxnSpPr>
        <p:spPr>
          <a:xfrm flipV="1">
            <a:off x="4255805" y="4030274"/>
            <a:ext cx="368968" cy="18083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91C6C0-15F4-C9C9-155B-63F4BFDE7EA1}"/>
              </a:ext>
            </a:extLst>
          </p:cNvPr>
          <p:cNvCxnSpPr>
            <a:cxnSpLocks/>
          </p:cNvCxnSpPr>
          <p:nvPr/>
        </p:nvCxnSpPr>
        <p:spPr>
          <a:xfrm flipV="1">
            <a:off x="5081973" y="4622350"/>
            <a:ext cx="368968" cy="180838"/>
          </a:xfrm>
          <a:prstGeom prst="straightConnector1">
            <a:avLst/>
          </a:prstGeom>
          <a:ln w="41275">
            <a:solidFill>
              <a:srgbClr val="B74DB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EDDAC9-1749-1247-1A09-C5D4E7CC18E9}"/>
              </a:ext>
            </a:extLst>
          </p:cNvPr>
          <p:cNvCxnSpPr>
            <a:cxnSpLocks/>
          </p:cNvCxnSpPr>
          <p:nvPr/>
        </p:nvCxnSpPr>
        <p:spPr>
          <a:xfrm flipV="1">
            <a:off x="5081973" y="4415649"/>
            <a:ext cx="368968" cy="180838"/>
          </a:xfrm>
          <a:prstGeom prst="straightConnector1">
            <a:avLst/>
          </a:prstGeom>
          <a:ln w="41275">
            <a:solidFill>
              <a:srgbClr val="B74DB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88ADD84-E938-D080-5A35-8202D05BF5EB}"/>
              </a:ext>
            </a:extLst>
          </p:cNvPr>
          <p:cNvCxnSpPr>
            <a:cxnSpLocks/>
          </p:cNvCxnSpPr>
          <p:nvPr/>
        </p:nvCxnSpPr>
        <p:spPr>
          <a:xfrm flipV="1">
            <a:off x="1700629" y="3336141"/>
            <a:ext cx="368968" cy="180838"/>
          </a:xfrm>
          <a:prstGeom prst="straightConnector1">
            <a:avLst/>
          </a:prstGeom>
          <a:ln w="412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CF0F72-4995-1D96-276C-1F7C7511CBC8}"/>
              </a:ext>
            </a:extLst>
          </p:cNvPr>
          <p:cNvCxnSpPr>
            <a:cxnSpLocks/>
          </p:cNvCxnSpPr>
          <p:nvPr/>
        </p:nvCxnSpPr>
        <p:spPr>
          <a:xfrm flipV="1">
            <a:off x="4255805" y="4211112"/>
            <a:ext cx="368968" cy="18083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9DB68A5-DFF2-BDA2-3543-36C02AC73285}"/>
              </a:ext>
            </a:extLst>
          </p:cNvPr>
          <p:cNvCxnSpPr>
            <a:cxnSpLocks/>
          </p:cNvCxnSpPr>
          <p:nvPr/>
        </p:nvCxnSpPr>
        <p:spPr>
          <a:xfrm flipV="1">
            <a:off x="2504539" y="3377681"/>
            <a:ext cx="368968" cy="180838"/>
          </a:xfrm>
          <a:prstGeom prst="straightConnector1">
            <a:avLst/>
          </a:prstGeom>
          <a:ln w="412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B0BE4E5-DB64-BF95-B76D-A9D0E75BD14E}"/>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endParaRPr lang="en-US" sz="2800" b="1" dirty="0">
              <a:solidFill>
                <a:srgbClr val="000000"/>
              </a:solidFill>
              <a:effectLst/>
              <a:latin typeface="Times New Roman" panose="02020603050405020304" pitchFamily="18" charset="0"/>
            </a:endParaRPr>
          </a:p>
        </p:txBody>
      </p:sp>
      <p:sp>
        <p:nvSpPr>
          <p:cNvPr id="22" name="矩形 22">
            <a:extLst>
              <a:ext uri="{FF2B5EF4-FFF2-40B4-BE49-F238E27FC236}">
                <a16:creationId xmlns:a16="http://schemas.microsoft.com/office/drawing/2014/main" id="{7BFC4B70-D680-F4C1-1921-F9D2E3721480}"/>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3">
            <a:extLst>
              <a:ext uri="{FF2B5EF4-FFF2-40B4-BE49-F238E27FC236}">
                <a16:creationId xmlns:a16="http://schemas.microsoft.com/office/drawing/2014/main" id="{7953984F-E5E8-2C9F-CC4A-276F34961721}"/>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Group 23">
            <a:extLst>
              <a:ext uri="{FF2B5EF4-FFF2-40B4-BE49-F238E27FC236}">
                <a16:creationId xmlns:a16="http://schemas.microsoft.com/office/drawing/2014/main" id="{AEEC46A6-7A97-2CC8-04CF-F5DE13CF4959}"/>
              </a:ext>
            </a:extLst>
          </p:cNvPr>
          <p:cNvGrpSpPr/>
          <p:nvPr/>
        </p:nvGrpSpPr>
        <p:grpSpPr>
          <a:xfrm>
            <a:off x="340347" y="559732"/>
            <a:ext cx="1105482" cy="107163"/>
            <a:chOff x="227423" y="552637"/>
            <a:chExt cx="1105482" cy="107163"/>
          </a:xfrm>
        </p:grpSpPr>
        <p:sp>
          <p:nvSpPr>
            <p:cNvPr id="25" name="Oval 24">
              <a:extLst>
                <a:ext uri="{FF2B5EF4-FFF2-40B4-BE49-F238E27FC236}">
                  <a16:creationId xmlns:a16="http://schemas.microsoft.com/office/drawing/2014/main" id="{4A690166-0ACA-64F4-F1EA-E6193C6DCED3}"/>
                </a:ext>
              </a:extLst>
            </p:cNvPr>
            <p:cNvSpPr/>
            <p:nvPr/>
          </p:nvSpPr>
          <p:spPr>
            <a:xfrm>
              <a:off x="463940" y="55263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6" name="Oval 25">
              <a:extLst>
                <a:ext uri="{FF2B5EF4-FFF2-40B4-BE49-F238E27FC236}">
                  <a16:creationId xmlns:a16="http://schemas.microsoft.com/office/drawing/2014/main" id="{69B48A04-044F-CB0C-5A80-248BB1E1F4D5}"/>
                </a:ext>
              </a:extLst>
            </p:cNvPr>
            <p:cNvSpPr/>
            <p:nvPr/>
          </p:nvSpPr>
          <p:spPr>
            <a:xfrm>
              <a:off x="729911" y="55716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Oval 26">
              <a:extLst>
                <a:ext uri="{FF2B5EF4-FFF2-40B4-BE49-F238E27FC236}">
                  <a16:creationId xmlns:a16="http://schemas.microsoft.com/office/drawing/2014/main" id="{D26C79F5-A1AF-5674-C2BB-605409CE9103}"/>
                </a:ext>
              </a:extLst>
            </p:cNvPr>
            <p:cNvSpPr/>
            <p:nvPr/>
          </p:nvSpPr>
          <p:spPr>
            <a:xfrm>
              <a:off x="972117" y="55763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8" name="Oval 27">
              <a:extLst>
                <a:ext uri="{FF2B5EF4-FFF2-40B4-BE49-F238E27FC236}">
                  <a16:creationId xmlns:a16="http://schemas.microsoft.com/office/drawing/2014/main" id="{DCFEC350-C127-593A-01A2-7BAEDFC03814}"/>
                </a:ext>
              </a:extLst>
            </p:cNvPr>
            <p:cNvSpPr/>
            <p:nvPr/>
          </p:nvSpPr>
          <p:spPr>
            <a:xfrm>
              <a:off x="1230739" y="55716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9" name="Oval 28">
              <a:extLst>
                <a:ext uri="{FF2B5EF4-FFF2-40B4-BE49-F238E27FC236}">
                  <a16:creationId xmlns:a16="http://schemas.microsoft.com/office/drawing/2014/main" id="{2754D93D-9187-4552-36C5-299CED128585}"/>
                </a:ext>
              </a:extLst>
            </p:cNvPr>
            <p:cNvSpPr/>
            <p:nvPr/>
          </p:nvSpPr>
          <p:spPr>
            <a:xfrm>
              <a:off x="227423" y="55263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30" name="Rounded Rectangle 29">
            <a:extLst>
              <a:ext uri="{FF2B5EF4-FFF2-40B4-BE49-F238E27FC236}">
                <a16:creationId xmlns:a16="http://schemas.microsoft.com/office/drawing/2014/main" id="{480A2DCF-2B29-BBAF-87F0-677D3EEAA94A}"/>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321056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75C6A-A5F4-0FBA-7A24-9201F4A3B066}"/>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82923FB-9FD9-AF6E-EB6E-76641BFDE704}"/>
              </a:ext>
            </a:extLst>
          </p:cNvPr>
          <p:cNvSpPr>
            <a:spLocks noGrp="1"/>
          </p:cNvSpPr>
          <p:nvPr>
            <p:ph type="dt" sz="half" idx="10"/>
          </p:nvPr>
        </p:nvSpPr>
        <p:spPr>
          <a:xfrm>
            <a:off x="838200" y="6439535"/>
            <a:ext cx="2743200" cy="365125"/>
          </a:xfrm>
        </p:spPr>
        <p:txBody>
          <a:bodyPr/>
          <a:lstStyle/>
          <a:p>
            <a:fld id="{E8E04407-2C01-C043-95A8-2A7CFAC8C74F}"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B9B367BF-55C8-F769-7847-C916228AC37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F5DDF01B-C61F-E675-BED4-4B715631C02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33</a:t>
            </a:fld>
            <a:endParaRPr lang="zh-CN" altLang="en-US"/>
          </a:p>
        </p:txBody>
      </p:sp>
      <p:sp>
        <p:nvSpPr>
          <p:cNvPr id="13" name="Rectangle 6">
            <a:extLst>
              <a:ext uri="{FF2B5EF4-FFF2-40B4-BE49-F238E27FC236}">
                <a16:creationId xmlns:a16="http://schemas.microsoft.com/office/drawing/2014/main" id="{C310DB35-1B43-F132-56CE-AFE4835E235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78257C53-8CDB-DC7E-EAAA-6227A1DF46D9}"/>
              </a:ext>
            </a:extLst>
          </p:cNvPr>
          <p:cNvSpPr/>
          <p:nvPr/>
        </p:nvSpPr>
        <p:spPr>
          <a:xfrm>
            <a:off x="3252229" y="-1037256"/>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D0BF2B4B-FEFD-E383-A700-CB49E5A54C42}"/>
              </a:ext>
            </a:extLst>
          </p:cNvPr>
          <p:cNvPicPr>
            <a:picLocks noChangeAspect="1"/>
          </p:cNvPicPr>
          <p:nvPr/>
        </p:nvPicPr>
        <p:blipFill>
          <a:blip r:embed="rId3"/>
          <a:stretch>
            <a:fillRect/>
          </a:stretch>
        </p:blipFill>
        <p:spPr>
          <a:xfrm>
            <a:off x="3002674" y="909986"/>
            <a:ext cx="4910351" cy="2706274"/>
          </a:xfrm>
          <a:prstGeom prst="rect">
            <a:avLst/>
          </a:prstGeom>
        </p:spPr>
      </p:pic>
      <p:pic>
        <p:nvPicPr>
          <p:cNvPr id="23" name="Picture 22">
            <a:extLst>
              <a:ext uri="{FF2B5EF4-FFF2-40B4-BE49-F238E27FC236}">
                <a16:creationId xmlns:a16="http://schemas.microsoft.com/office/drawing/2014/main" id="{0DA28068-BA88-5C74-E097-030A1A400433}"/>
              </a:ext>
            </a:extLst>
          </p:cNvPr>
          <p:cNvPicPr>
            <a:picLocks noChangeAspect="1"/>
          </p:cNvPicPr>
          <p:nvPr/>
        </p:nvPicPr>
        <p:blipFill>
          <a:blip r:embed="rId4"/>
          <a:stretch>
            <a:fillRect/>
          </a:stretch>
        </p:blipFill>
        <p:spPr>
          <a:xfrm>
            <a:off x="1033662" y="3684425"/>
            <a:ext cx="9370999" cy="2755110"/>
          </a:xfrm>
          <a:prstGeom prst="rect">
            <a:avLst/>
          </a:prstGeom>
        </p:spPr>
      </p:pic>
      <p:cxnSp>
        <p:nvCxnSpPr>
          <p:cNvPr id="24" name="Straight Arrow Connector 23">
            <a:extLst>
              <a:ext uri="{FF2B5EF4-FFF2-40B4-BE49-F238E27FC236}">
                <a16:creationId xmlns:a16="http://schemas.microsoft.com/office/drawing/2014/main" id="{577B0BC5-731C-D99F-4417-BD9B1D05323B}"/>
              </a:ext>
            </a:extLst>
          </p:cNvPr>
          <p:cNvCxnSpPr>
            <a:cxnSpLocks/>
          </p:cNvCxnSpPr>
          <p:nvPr/>
        </p:nvCxnSpPr>
        <p:spPr>
          <a:xfrm flipH="1">
            <a:off x="5940748" y="4823478"/>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F565DD-44E0-63CF-0AD4-3709966E3E95}"/>
              </a:ext>
            </a:extLst>
          </p:cNvPr>
          <p:cNvCxnSpPr>
            <a:cxnSpLocks/>
          </p:cNvCxnSpPr>
          <p:nvPr/>
        </p:nvCxnSpPr>
        <p:spPr>
          <a:xfrm flipH="1">
            <a:off x="5940748" y="5012255"/>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816E4B-E5F7-B708-F3BC-F7EFDCC5FD03}"/>
              </a:ext>
            </a:extLst>
          </p:cNvPr>
          <p:cNvCxnSpPr>
            <a:cxnSpLocks/>
          </p:cNvCxnSpPr>
          <p:nvPr/>
        </p:nvCxnSpPr>
        <p:spPr>
          <a:xfrm flipH="1">
            <a:off x="5940748" y="5196798"/>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DE568EF-8891-9F9A-6727-1873E52708E5}"/>
              </a:ext>
            </a:extLst>
          </p:cNvPr>
          <p:cNvCxnSpPr>
            <a:cxnSpLocks/>
          </p:cNvCxnSpPr>
          <p:nvPr/>
        </p:nvCxnSpPr>
        <p:spPr>
          <a:xfrm flipH="1">
            <a:off x="5940748" y="5617980"/>
            <a:ext cx="228598" cy="152400"/>
          </a:xfrm>
          <a:prstGeom prst="straightConnector1">
            <a:avLst/>
          </a:prstGeom>
          <a:ln w="34925">
            <a:solidFill>
              <a:srgbClr val="B400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0044BF-D96F-2E5B-3E04-70D927316FBA}"/>
              </a:ext>
            </a:extLst>
          </p:cNvPr>
          <p:cNvCxnSpPr>
            <a:cxnSpLocks/>
          </p:cNvCxnSpPr>
          <p:nvPr/>
        </p:nvCxnSpPr>
        <p:spPr>
          <a:xfrm flipH="1">
            <a:off x="5940748" y="5953686"/>
            <a:ext cx="228598" cy="15240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383D5768-8615-91C9-BEA4-220AEFE32BFD}"/>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RFcardi</a:t>
            </a:r>
            <a:endParaRPr lang="en-US" sz="2800" b="1" dirty="0">
              <a:solidFill>
                <a:srgbClr val="000000"/>
              </a:solidFill>
              <a:effectLst/>
              <a:latin typeface="Times New Roman" panose="02020603050405020304" pitchFamily="18" charset="0"/>
            </a:endParaRPr>
          </a:p>
        </p:txBody>
      </p:sp>
      <p:sp>
        <p:nvSpPr>
          <p:cNvPr id="7" name="矩形 22">
            <a:extLst>
              <a:ext uri="{FF2B5EF4-FFF2-40B4-BE49-F238E27FC236}">
                <a16:creationId xmlns:a16="http://schemas.microsoft.com/office/drawing/2014/main" id="{17AFAA91-3534-9E0B-1061-F073FC21B903}"/>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3">
            <a:extLst>
              <a:ext uri="{FF2B5EF4-FFF2-40B4-BE49-F238E27FC236}">
                <a16:creationId xmlns:a16="http://schemas.microsoft.com/office/drawing/2014/main" id="{9B1DCF74-B716-ED27-ADF9-E93DC1C23EF1}"/>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a:extLst>
              <a:ext uri="{FF2B5EF4-FFF2-40B4-BE49-F238E27FC236}">
                <a16:creationId xmlns:a16="http://schemas.microsoft.com/office/drawing/2014/main" id="{5B103902-62D2-3646-7B69-B72EDE3C435B}"/>
              </a:ext>
            </a:extLst>
          </p:cNvPr>
          <p:cNvGrpSpPr/>
          <p:nvPr/>
        </p:nvGrpSpPr>
        <p:grpSpPr>
          <a:xfrm>
            <a:off x="340347" y="559732"/>
            <a:ext cx="1105482" cy="107163"/>
            <a:chOff x="227423" y="552637"/>
            <a:chExt cx="1105482" cy="107163"/>
          </a:xfrm>
        </p:grpSpPr>
        <p:sp>
          <p:nvSpPr>
            <p:cNvPr id="12" name="Oval 11">
              <a:extLst>
                <a:ext uri="{FF2B5EF4-FFF2-40B4-BE49-F238E27FC236}">
                  <a16:creationId xmlns:a16="http://schemas.microsoft.com/office/drawing/2014/main" id="{5D98772E-346B-F8B1-B522-D565489160AF}"/>
                </a:ext>
              </a:extLst>
            </p:cNvPr>
            <p:cNvSpPr/>
            <p:nvPr/>
          </p:nvSpPr>
          <p:spPr>
            <a:xfrm>
              <a:off x="463940" y="55263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Oval 16">
              <a:extLst>
                <a:ext uri="{FF2B5EF4-FFF2-40B4-BE49-F238E27FC236}">
                  <a16:creationId xmlns:a16="http://schemas.microsoft.com/office/drawing/2014/main" id="{73C8EC48-9FCF-8A56-64F8-6B7F9AA59EA1}"/>
                </a:ext>
              </a:extLst>
            </p:cNvPr>
            <p:cNvSpPr/>
            <p:nvPr/>
          </p:nvSpPr>
          <p:spPr>
            <a:xfrm>
              <a:off x="729911" y="55716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Oval 17">
              <a:extLst>
                <a:ext uri="{FF2B5EF4-FFF2-40B4-BE49-F238E27FC236}">
                  <a16:creationId xmlns:a16="http://schemas.microsoft.com/office/drawing/2014/main" id="{834454F5-7E17-A85E-76CD-D98A778946DE}"/>
                </a:ext>
              </a:extLst>
            </p:cNvPr>
            <p:cNvSpPr/>
            <p:nvPr/>
          </p:nvSpPr>
          <p:spPr>
            <a:xfrm>
              <a:off x="972117" y="55763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Oval 18">
              <a:extLst>
                <a:ext uri="{FF2B5EF4-FFF2-40B4-BE49-F238E27FC236}">
                  <a16:creationId xmlns:a16="http://schemas.microsoft.com/office/drawing/2014/main" id="{58B5A33B-B0AD-A384-2EB5-6DE32FDAAFCB}"/>
                </a:ext>
              </a:extLst>
            </p:cNvPr>
            <p:cNvSpPr/>
            <p:nvPr/>
          </p:nvSpPr>
          <p:spPr>
            <a:xfrm>
              <a:off x="1230739" y="55716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2" name="Oval 21">
              <a:extLst>
                <a:ext uri="{FF2B5EF4-FFF2-40B4-BE49-F238E27FC236}">
                  <a16:creationId xmlns:a16="http://schemas.microsoft.com/office/drawing/2014/main" id="{4EBF0011-1DC2-7951-EDA8-C1385E6F9201}"/>
                </a:ext>
              </a:extLst>
            </p:cNvPr>
            <p:cNvSpPr/>
            <p:nvPr/>
          </p:nvSpPr>
          <p:spPr>
            <a:xfrm>
              <a:off x="227423" y="55263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28" name="Rounded Rectangle 27">
            <a:extLst>
              <a:ext uri="{FF2B5EF4-FFF2-40B4-BE49-F238E27FC236}">
                <a16:creationId xmlns:a16="http://schemas.microsoft.com/office/drawing/2014/main" id="{6D37B889-3C48-6C46-354F-67E4C66127AC}"/>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348456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A6DC-625E-3C83-D1CD-7B4BBCC2836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A14D661-BD5F-C617-E1C5-464988423E57}"/>
              </a:ext>
            </a:extLst>
          </p:cNvPr>
          <p:cNvSpPr>
            <a:spLocks noGrp="1"/>
          </p:cNvSpPr>
          <p:nvPr>
            <p:ph type="dt" sz="half" idx="10"/>
          </p:nvPr>
        </p:nvSpPr>
        <p:spPr>
          <a:xfrm>
            <a:off x="838200" y="6439535"/>
            <a:ext cx="2743200" cy="365125"/>
          </a:xfrm>
        </p:spPr>
        <p:txBody>
          <a:bodyPr/>
          <a:lstStyle/>
          <a:p>
            <a:fld id="{240358F0-1DEE-E847-98B7-BB90B391CB52}"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B0AD0AA5-F08D-F146-2157-9FD724F3094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30C16E64-5687-CB9C-845D-2F9613FEB23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34</a:t>
            </a:fld>
            <a:endParaRPr lang="zh-CN" altLang="en-US"/>
          </a:p>
        </p:txBody>
      </p:sp>
      <p:pic>
        <p:nvPicPr>
          <p:cNvPr id="12" name="Picture 6">
            <a:extLst>
              <a:ext uri="{FF2B5EF4-FFF2-40B4-BE49-F238E27FC236}">
                <a16:creationId xmlns:a16="http://schemas.microsoft.com/office/drawing/2014/main" id="{2DC4FE64-3E2D-D4BB-1E61-390D0D63AC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0098A83C-C0CD-3725-2ADD-E6AE18C0F0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D40F68A-F6A6-A1FC-E3D1-D46DC4652F57}"/>
              </a:ext>
            </a:extLst>
          </p:cNvPr>
          <p:cNvSpPr txBox="1"/>
          <p:nvPr/>
        </p:nvSpPr>
        <p:spPr>
          <a:xfrm>
            <a:off x="404774" y="1639534"/>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3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Conclusions</a:t>
            </a:r>
            <a:r>
              <a:rPr lang="zh-CN" altLang="en-US" sz="4000" b="1" dirty="0">
                <a:latin typeface="Times New Roman Bold" panose="02020603050405020304" charset="0"/>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and</a:t>
            </a:r>
            <a:r>
              <a:rPr lang="zh-CN" altLang="en-US" sz="4000" b="1" dirty="0">
                <a:latin typeface="Times New Roman Bold" panose="02020603050405020304" charset="0"/>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Future</a:t>
            </a:r>
            <a:r>
              <a:rPr lang="zh-CN" altLang="en-US" sz="4000" b="1" dirty="0">
                <a:latin typeface="Times New Roman Bold" panose="02020603050405020304" charset="0"/>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Work</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sp>
        <p:nvSpPr>
          <p:cNvPr id="11" name="副标题 7">
            <a:extLst>
              <a:ext uri="{FF2B5EF4-FFF2-40B4-BE49-F238E27FC236}">
                <a16:creationId xmlns:a16="http://schemas.microsoft.com/office/drawing/2014/main" id="{9A95E9FB-DE8F-BE1C-5CE4-F4A121D1DDE6}"/>
              </a:ext>
            </a:extLst>
          </p:cNvPr>
          <p:cNvSpPr txBox="1">
            <a:spLocks/>
          </p:cNvSpPr>
          <p:nvPr/>
        </p:nvSpPr>
        <p:spPr>
          <a:xfrm>
            <a:off x="4177539" y="2850294"/>
            <a:ext cx="3975861" cy="1157411"/>
          </a:xfrm>
          <a:prstGeom prst="rect">
            <a:avLst/>
          </a:prstGeom>
        </p:spPr>
        <p:txBody>
          <a:bodyPr vert="horz" lIns="91440" tIns="45720" rIns="91440" bIns="45720" rtlCol="0">
            <a:normAutofit fontScale="8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 1 – Summary</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of</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contributions</a:t>
            </a: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3</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 – Publications</a:t>
            </a:r>
          </a:p>
          <a:p>
            <a:pPr>
              <a:lnSpc>
                <a:spcPct val="120000"/>
              </a:lnSpc>
            </a:pPr>
            <a:r>
              <a:rPr lang="en-US" altLang="zh-CN" sz="2000" b="1" dirty="0">
                <a:latin typeface="Times New Roman Bold" panose="02020603050405020304" charset="0"/>
                <a:cs typeface="Times New Roman Bold" panose="02020603050405020304" charset="0"/>
                <a:sym typeface="+mn-ea"/>
              </a:rPr>
              <a:t>Part 2 – Future</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work</a:t>
            </a:r>
          </a:p>
        </p:txBody>
      </p:sp>
      <p:pic>
        <p:nvPicPr>
          <p:cNvPr id="2" name="Picture 4" descr="University of Liverpool Logo PNG Vector (EPS) Free Download">
            <a:extLst>
              <a:ext uri="{FF2B5EF4-FFF2-40B4-BE49-F238E27FC236}">
                <a16:creationId xmlns:a16="http://schemas.microsoft.com/office/drawing/2014/main" id="{D151505C-14C8-D264-D39A-F93E9801DE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672" b="37822"/>
          <a:stretch/>
        </p:blipFill>
        <p:spPr bwMode="auto">
          <a:xfrm>
            <a:off x="9164229" y="48316"/>
            <a:ext cx="2906486" cy="71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97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C5A84-FB95-1CD6-F0B1-64B158786FCC}"/>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CACB2AE-A176-6684-ECDE-42CDD55FC955}"/>
              </a:ext>
            </a:extLst>
          </p:cNvPr>
          <p:cNvSpPr>
            <a:spLocks noGrp="1"/>
          </p:cNvSpPr>
          <p:nvPr>
            <p:ph type="dt" sz="half" idx="10"/>
          </p:nvPr>
        </p:nvSpPr>
        <p:spPr>
          <a:xfrm>
            <a:off x="838200" y="6439535"/>
            <a:ext cx="2743200" cy="365125"/>
          </a:xfrm>
        </p:spPr>
        <p:txBody>
          <a:bodyPr/>
          <a:lstStyle/>
          <a:p>
            <a:fld id="{1335464C-6AF9-4049-8752-AE379322FAF3}"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45C50E86-84E9-75ED-41E7-D96C2E7E974A}"/>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EEEAC90-3E66-2642-AEFE-D07D1451534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35</a:t>
            </a:fld>
            <a:endParaRPr lang="zh-CN" altLang="en-US"/>
          </a:p>
        </p:txBody>
      </p:sp>
      <p:sp>
        <p:nvSpPr>
          <p:cNvPr id="13" name="Rectangle 6">
            <a:extLst>
              <a:ext uri="{FF2B5EF4-FFF2-40B4-BE49-F238E27FC236}">
                <a16:creationId xmlns:a16="http://schemas.microsoft.com/office/drawing/2014/main" id="{A90CEFF2-FCFA-1731-7A4A-4487FE337C6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矩形 22">
            <a:extLst>
              <a:ext uri="{FF2B5EF4-FFF2-40B4-BE49-F238E27FC236}">
                <a16:creationId xmlns:a16="http://schemas.microsoft.com/office/drawing/2014/main" id="{95CD469D-178B-21FA-3915-26A1BB9D4A51}"/>
              </a:ext>
            </a:extLst>
          </p:cNvPr>
          <p:cNvSpPr/>
          <p:nvPr/>
        </p:nvSpPr>
        <p:spPr>
          <a:xfrm>
            <a:off x="2467096"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151B219-950E-6271-DD80-3ACB63CC1324}"/>
              </a:ext>
            </a:extLst>
          </p:cNvPr>
          <p:cNvSpPr/>
          <p:nvPr/>
        </p:nvSpPr>
        <p:spPr>
          <a:xfrm>
            <a:off x="2602986"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ed Rectangle 40">
            <a:extLst>
              <a:ext uri="{FF2B5EF4-FFF2-40B4-BE49-F238E27FC236}">
                <a16:creationId xmlns:a16="http://schemas.microsoft.com/office/drawing/2014/main" id="{14EC7AFB-EA40-C781-9335-C3436C69FAB8}"/>
              </a:ext>
            </a:extLst>
          </p:cNvPr>
          <p:cNvSpPr/>
          <p:nvPr/>
        </p:nvSpPr>
        <p:spPr>
          <a:xfrm>
            <a:off x="72273"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Conclusions</a:t>
            </a:r>
          </a:p>
        </p:txBody>
      </p:sp>
      <p:sp>
        <p:nvSpPr>
          <p:cNvPr id="42" name="Rounded Rectangle 41">
            <a:extLst>
              <a:ext uri="{FF2B5EF4-FFF2-40B4-BE49-F238E27FC236}">
                <a16:creationId xmlns:a16="http://schemas.microsoft.com/office/drawing/2014/main" id="{286F5062-5B6F-19FC-E358-2D91DEA4BC72}"/>
              </a:ext>
            </a:extLst>
          </p:cNvPr>
          <p:cNvSpPr/>
          <p:nvPr/>
        </p:nvSpPr>
        <p:spPr>
          <a:xfrm>
            <a:off x="2836684"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altLang="zh-CN" sz="2800" b="1" dirty="0">
                <a:solidFill>
                  <a:srgbClr val="000000"/>
                </a:solidFill>
                <a:effectLst/>
                <a:latin typeface="Times New Roman" panose="02020603050405020304" pitchFamily="18" charset="0"/>
              </a:rPr>
              <a:t>Summary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CC1A20EE-2436-BC8A-E4EC-81F4A0C11AE6}"/>
              </a:ext>
            </a:extLst>
          </p:cNvPr>
          <p:cNvPicPr>
            <a:picLocks noChangeAspect="1"/>
          </p:cNvPicPr>
          <p:nvPr/>
        </p:nvPicPr>
        <p:blipFill>
          <a:blip r:embed="rId3"/>
          <a:stretch>
            <a:fillRect/>
          </a:stretch>
        </p:blipFill>
        <p:spPr>
          <a:xfrm>
            <a:off x="4897213" y="1236799"/>
            <a:ext cx="7143195" cy="4622430"/>
          </a:xfrm>
          <a:prstGeom prst="rect">
            <a:avLst/>
          </a:prstGeom>
        </p:spPr>
      </p:pic>
      <p:sp>
        <p:nvSpPr>
          <p:cNvPr id="8" name="TextBox 7">
            <a:extLst>
              <a:ext uri="{FF2B5EF4-FFF2-40B4-BE49-F238E27FC236}">
                <a16:creationId xmlns:a16="http://schemas.microsoft.com/office/drawing/2014/main" id="{46A9C2F8-7A96-8F8E-BF5D-46C30921D3DC}"/>
              </a:ext>
            </a:extLst>
          </p:cNvPr>
          <p:cNvSpPr txBox="1"/>
          <p:nvPr/>
        </p:nvSpPr>
        <p:spPr>
          <a:xfrm>
            <a:off x="0" y="1091604"/>
            <a:ext cx="4897213" cy="461305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Contributions:</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Efficient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collection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ample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cardiac</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features</a:t>
            </a:r>
            <a:endParaRPr lang="en-US" altLang="zh-CN" dirty="0">
              <a:solidFill>
                <a:srgbClr val="FF0000"/>
              </a:solidFill>
              <a:latin typeface="Times New Roman Bold" panose="02020603050405020304" charset="0"/>
              <a:cs typeface="Times New Roman Bold" panose="02020603050405020304" charset="0"/>
              <a:sym typeface="+mn-ea"/>
            </a:endParaRP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Model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transformation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between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fine-grained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cardiac</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features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(mechanical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domain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Wingdings" pitchFamily="2" charset="2"/>
              </a:rPr>
              <a:t>to</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electrical</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domain</a:t>
            </a:r>
            <a:r>
              <a:rPr lang="en-US" altLang="zh-CN"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Realize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long-term</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radar-based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ECG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recovery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even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under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impact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different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noises.</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Alleviate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scarcity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deployment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new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scenarios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limited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p>
        </p:txBody>
      </p:sp>
      <p:grpSp>
        <p:nvGrpSpPr>
          <p:cNvPr id="5" name="Group 4">
            <a:extLst>
              <a:ext uri="{FF2B5EF4-FFF2-40B4-BE49-F238E27FC236}">
                <a16:creationId xmlns:a16="http://schemas.microsoft.com/office/drawing/2014/main" id="{4F3789F7-9783-2B59-B741-6C15B9769672}"/>
              </a:ext>
            </a:extLst>
          </p:cNvPr>
          <p:cNvGrpSpPr/>
          <p:nvPr/>
        </p:nvGrpSpPr>
        <p:grpSpPr>
          <a:xfrm>
            <a:off x="936270" y="695101"/>
            <a:ext cx="619410" cy="102635"/>
            <a:chOff x="1523190" y="695101"/>
            <a:chExt cx="619410" cy="102635"/>
          </a:xfrm>
        </p:grpSpPr>
        <p:grpSp>
          <p:nvGrpSpPr>
            <p:cNvPr id="6" name="Group 5">
              <a:extLst>
                <a:ext uri="{FF2B5EF4-FFF2-40B4-BE49-F238E27FC236}">
                  <a16:creationId xmlns:a16="http://schemas.microsoft.com/office/drawing/2014/main" id="{16CC35AF-030C-0737-9414-EE38C2ED1B3A}"/>
                </a:ext>
              </a:extLst>
            </p:cNvPr>
            <p:cNvGrpSpPr/>
            <p:nvPr/>
          </p:nvGrpSpPr>
          <p:grpSpPr>
            <a:xfrm>
              <a:off x="1523190" y="695101"/>
              <a:ext cx="360788" cy="102635"/>
              <a:chOff x="7461145" y="686645"/>
              <a:chExt cx="360788" cy="102635"/>
            </a:xfrm>
          </p:grpSpPr>
          <p:sp>
            <p:nvSpPr>
              <p:cNvPr id="12" name="Oval 11">
                <a:extLst>
                  <a:ext uri="{FF2B5EF4-FFF2-40B4-BE49-F238E27FC236}">
                    <a16:creationId xmlns:a16="http://schemas.microsoft.com/office/drawing/2014/main" id="{67604329-B0D7-5E19-687F-DC91EC13D6D2}"/>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C90A366F-2260-D5B6-AA66-C30E9D0D99C7}"/>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11" name="Oval 10">
              <a:extLst>
                <a:ext uri="{FF2B5EF4-FFF2-40B4-BE49-F238E27FC236}">
                  <a16:creationId xmlns:a16="http://schemas.microsoft.com/office/drawing/2014/main" id="{879A91BC-FFEB-4AFB-66F3-D197714F82D9}"/>
                </a:ext>
              </a:extLst>
            </p:cNvPr>
            <p:cNvSpPr/>
            <p:nvPr/>
          </p:nvSpPr>
          <p:spPr>
            <a:xfrm>
              <a:off x="2040434" y="695101"/>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Tree>
    <p:extLst>
      <p:ext uri="{BB962C8B-B14F-4D97-AF65-F5344CB8AC3E}">
        <p14:creationId xmlns:p14="http://schemas.microsoft.com/office/powerpoint/2010/main" val="2285433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F89DD-7BD2-2A6A-00A3-BD947D23187F}"/>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8288EA0-D121-9E8F-A00F-F79FC5D49453}"/>
              </a:ext>
            </a:extLst>
          </p:cNvPr>
          <p:cNvSpPr>
            <a:spLocks noGrp="1"/>
          </p:cNvSpPr>
          <p:nvPr>
            <p:ph type="dt" sz="half" idx="10"/>
          </p:nvPr>
        </p:nvSpPr>
        <p:spPr>
          <a:xfrm>
            <a:off x="838200" y="6439535"/>
            <a:ext cx="2743200" cy="365125"/>
          </a:xfrm>
        </p:spPr>
        <p:txBody>
          <a:bodyPr/>
          <a:lstStyle/>
          <a:p>
            <a:fld id="{7162AF8A-7B52-5B4F-86CA-13CF1289D789}"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29B63B5C-9F51-0F13-93B0-2BDBCE7B6C2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F505B210-8AC4-BBFD-14EB-82BCF20C9354}"/>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36</a:t>
            </a:fld>
            <a:endParaRPr lang="zh-CN" altLang="en-US"/>
          </a:p>
        </p:txBody>
      </p:sp>
      <p:sp>
        <p:nvSpPr>
          <p:cNvPr id="13" name="Rectangle 6">
            <a:extLst>
              <a:ext uri="{FF2B5EF4-FFF2-40B4-BE49-F238E27FC236}">
                <a16:creationId xmlns:a16="http://schemas.microsoft.com/office/drawing/2014/main" id="{E9DD886B-A1FE-346A-C4E4-BF72803E3383}"/>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矩形 22">
            <a:extLst>
              <a:ext uri="{FF2B5EF4-FFF2-40B4-BE49-F238E27FC236}">
                <a16:creationId xmlns:a16="http://schemas.microsoft.com/office/drawing/2014/main" id="{1C203281-32C1-06DB-BC8D-C51B297FC189}"/>
              </a:ext>
            </a:extLst>
          </p:cNvPr>
          <p:cNvSpPr/>
          <p:nvPr/>
        </p:nvSpPr>
        <p:spPr>
          <a:xfrm>
            <a:off x="2467095"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8484359-16EF-A978-41E4-A0DE2DBD7738}"/>
              </a:ext>
            </a:extLst>
          </p:cNvPr>
          <p:cNvSpPr/>
          <p:nvPr/>
        </p:nvSpPr>
        <p:spPr>
          <a:xfrm>
            <a:off x="2602985"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ed Rectangle 40">
            <a:extLst>
              <a:ext uri="{FF2B5EF4-FFF2-40B4-BE49-F238E27FC236}">
                <a16:creationId xmlns:a16="http://schemas.microsoft.com/office/drawing/2014/main" id="{80022BDD-7899-C2B9-FA92-D5323F851695}"/>
              </a:ext>
            </a:extLst>
          </p:cNvPr>
          <p:cNvSpPr/>
          <p:nvPr/>
        </p:nvSpPr>
        <p:spPr>
          <a:xfrm>
            <a:off x="72272"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Conclusions</a:t>
            </a:r>
          </a:p>
        </p:txBody>
      </p:sp>
      <p:sp>
        <p:nvSpPr>
          <p:cNvPr id="42" name="Rounded Rectangle 41">
            <a:extLst>
              <a:ext uri="{FF2B5EF4-FFF2-40B4-BE49-F238E27FC236}">
                <a16:creationId xmlns:a16="http://schemas.microsoft.com/office/drawing/2014/main" id="{842A8971-6DE4-B996-729C-37791070690A}"/>
              </a:ext>
            </a:extLst>
          </p:cNvPr>
          <p:cNvSpPr/>
          <p:nvPr/>
        </p:nvSpPr>
        <p:spPr>
          <a:xfrm>
            <a:off x="2836683"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altLang="zh-CN" sz="2800" b="1" dirty="0">
                <a:solidFill>
                  <a:srgbClr val="000000"/>
                </a:solidFill>
                <a:effectLst/>
                <a:latin typeface="Times New Roman" panose="02020603050405020304" pitchFamily="18" charset="0"/>
              </a:rPr>
              <a:t>Publications</a:t>
            </a:r>
            <a:endParaRPr lang="en-US" sz="2800" b="1" dirty="0">
              <a:solidFill>
                <a:srgbClr val="000000"/>
              </a:solidFill>
              <a:effectLst/>
              <a:latin typeface="Times New Roman" panose="02020603050405020304" pitchFamily="18" charset="0"/>
            </a:endParaRPr>
          </a:p>
        </p:txBody>
      </p:sp>
      <p:grpSp>
        <p:nvGrpSpPr>
          <p:cNvPr id="6" name="Group 5">
            <a:extLst>
              <a:ext uri="{FF2B5EF4-FFF2-40B4-BE49-F238E27FC236}">
                <a16:creationId xmlns:a16="http://schemas.microsoft.com/office/drawing/2014/main" id="{A4910938-D86E-7F30-898F-586134A04E25}"/>
              </a:ext>
            </a:extLst>
          </p:cNvPr>
          <p:cNvGrpSpPr/>
          <p:nvPr/>
        </p:nvGrpSpPr>
        <p:grpSpPr>
          <a:xfrm>
            <a:off x="936269" y="695101"/>
            <a:ext cx="619410" cy="102635"/>
            <a:chOff x="1523190" y="695101"/>
            <a:chExt cx="619410" cy="102635"/>
          </a:xfrm>
        </p:grpSpPr>
        <p:grpSp>
          <p:nvGrpSpPr>
            <p:cNvPr id="34" name="Group 33">
              <a:extLst>
                <a:ext uri="{FF2B5EF4-FFF2-40B4-BE49-F238E27FC236}">
                  <a16:creationId xmlns:a16="http://schemas.microsoft.com/office/drawing/2014/main" id="{B2360C46-2238-EF4B-4F74-ACE7669E0723}"/>
                </a:ext>
              </a:extLst>
            </p:cNvPr>
            <p:cNvGrpSpPr/>
            <p:nvPr/>
          </p:nvGrpSpPr>
          <p:grpSpPr>
            <a:xfrm>
              <a:off x="1523190" y="695101"/>
              <a:ext cx="360788" cy="102635"/>
              <a:chOff x="7461145" y="686645"/>
              <a:chExt cx="360788" cy="102635"/>
            </a:xfrm>
          </p:grpSpPr>
          <p:sp>
            <p:nvSpPr>
              <p:cNvPr id="15" name="Oval 14">
                <a:extLst>
                  <a:ext uri="{FF2B5EF4-FFF2-40B4-BE49-F238E27FC236}">
                    <a16:creationId xmlns:a16="http://schemas.microsoft.com/office/drawing/2014/main" id="{30D26E3E-D37B-47FB-818B-CA66CFB9E2A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59C20C40-6B36-5DC9-1E30-894A73BBB9AB}"/>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5" name="Oval 4">
              <a:extLst>
                <a:ext uri="{FF2B5EF4-FFF2-40B4-BE49-F238E27FC236}">
                  <a16:creationId xmlns:a16="http://schemas.microsoft.com/office/drawing/2014/main" id="{8E2FC4B3-D39A-50C2-A065-F87F2FC589D5}"/>
                </a:ext>
              </a:extLst>
            </p:cNvPr>
            <p:cNvSpPr/>
            <p:nvPr/>
          </p:nvSpPr>
          <p:spPr>
            <a:xfrm>
              <a:off x="2040434" y="695101"/>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11" name="TextBox 10">
            <a:extLst>
              <a:ext uri="{FF2B5EF4-FFF2-40B4-BE49-F238E27FC236}">
                <a16:creationId xmlns:a16="http://schemas.microsoft.com/office/drawing/2014/main" id="{57B950F0-F56A-1FE9-380E-9FFBC71209E2}"/>
              </a:ext>
            </a:extLst>
          </p:cNvPr>
          <p:cNvSpPr txBox="1"/>
          <p:nvPr/>
        </p:nvSpPr>
        <p:spPr>
          <a:xfrm>
            <a:off x="0" y="855506"/>
            <a:ext cx="11232573" cy="5570756"/>
          </a:xfrm>
          <a:prstGeom prst="rect">
            <a:avLst/>
          </a:prstGeom>
          <a:noFill/>
        </p:spPr>
        <p:txBody>
          <a:bodyPr wrap="square" rtlCol="0">
            <a:spAutoFit/>
          </a:bodyPr>
          <a:lstStyle/>
          <a:p>
            <a:pPr algn="just">
              <a:spcAft>
                <a:spcPts val="600"/>
              </a:spcAft>
            </a:pPr>
            <a:r>
              <a:rPr lang="zh-CN" altLang="en-US" sz="2000" b="1" dirty="0">
                <a:latin typeface="Times New Roman" panose="02020603050405020304" pitchFamily="18" charset="0"/>
                <a:cs typeface="Times New Roman" panose="02020603050405020304" pitchFamily="18" charset="0"/>
                <a:sym typeface="+mn-ea"/>
              </a:rPr>
              <a:t> </a:t>
            </a:r>
            <a:r>
              <a:rPr lang="en-US" altLang="zh-CN" sz="2000" b="1" dirty="0">
                <a:latin typeface="Times New Roman" panose="02020603050405020304" pitchFamily="18" charset="0"/>
                <a:cs typeface="Times New Roman" panose="02020603050405020304" pitchFamily="18" charset="0"/>
                <a:sym typeface="+mn-ea"/>
              </a:rPr>
              <a:t>Publications as</a:t>
            </a:r>
            <a:r>
              <a:rPr lang="zh-CN" altLang="en-US" sz="2000" b="1" dirty="0">
                <a:latin typeface="Times New Roman" panose="02020603050405020304" pitchFamily="18" charset="0"/>
                <a:cs typeface="Times New Roman" panose="02020603050405020304" pitchFamily="18" charset="0"/>
                <a:sym typeface="+mn-ea"/>
              </a:rPr>
              <a:t> </a:t>
            </a:r>
            <a:r>
              <a:rPr lang="en-US" altLang="zh-CN" sz="2000" b="1" dirty="0">
                <a:latin typeface="Times New Roman" panose="02020603050405020304" pitchFamily="18" charset="0"/>
                <a:cs typeface="Times New Roman" panose="02020603050405020304" pitchFamily="18" charset="0"/>
                <a:sym typeface="+mn-ea"/>
              </a:rPr>
              <a:t>first</a:t>
            </a:r>
            <a:r>
              <a:rPr lang="zh-CN" altLang="en-US" sz="2000" b="1" dirty="0">
                <a:latin typeface="Times New Roman" panose="02020603050405020304" pitchFamily="18" charset="0"/>
                <a:cs typeface="Times New Roman" panose="02020603050405020304" pitchFamily="18" charset="0"/>
                <a:sym typeface="+mn-ea"/>
              </a:rPr>
              <a:t> </a:t>
            </a:r>
            <a:r>
              <a:rPr lang="en-US" altLang="zh-CN" sz="2000" b="1" dirty="0">
                <a:latin typeface="Times New Roman" panose="02020603050405020304" pitchFamily="18" charset="0"/>
                <a:cs typeface="Times New Roman" panose="02020603050405020304" pitchFamily="18" charset="0"/>
                <a:sym typeface="+mn-ea"/>
              </a:rPr>
              <a:t>author:</a:t>
            </a:r>
          </a:p>
          <a:p>
            <a:pPr marL="342900" indent="-342900" algn="just">
              <a:spcAft>
                <a:spcPts val="600"/>
              </a:spcAft>
              <a:buFontTx/>
              <a:buAutoNum type="arabicPeriod"/>
            </a:pPr>
            <a:r>
              <a:rPr lang="en-US" altLang="zh-CN" b="1" dirty="0">
                <a:latin typeface="Times New Roman" panose="02020603050405020304" pitchFamily="18" charset="0"/>
                <a:cs typeface="Times New Roman" panose="02020603050405020304" pitchFamily="18" charset="0"/>
                <a:sym typeface="+mn-ea"/>
              </a:rPr>
              <a:t>Yuanyuan Zhang</a:t>
            </a:r>
            <a:r>
              <a:rPr lang="en-US" altLang="zh-CN" dirty="0">
                <a:latin typeface="Times New Roman" panose="02020603050405020304" pitchFamily="18" charset="0"/>
                <a:cs typeface="Times New Roman" panose="02020603050405020304" pitchFamily="18" charset="0"/>
                <a:sym typeface="+mn-ea"/>
              </a:rPr>
              <a:t>, Rui Yang, </a:t>
            </a:r>
            <a:r>
              <a:rPr lang="en-US" altLang="zh-CN" dirty="0" err="1">
                <a:latin typeface="Times New Roman" panose="02020603050405020304" pitchFamily="18" charset="0"/>
                <a:cs typeface="Times New Roman" panose="02020603050405020304" pitchFamily="18" charset="0"/>
                <a:sym typeface="+mn-ea"/>
              </a:rPr>
              <a:t>Yutao</a:t>
            </a:r>
            <a:r>
              <a:rPr lang="en-US" altLang="zh-CN" dirty="0">
                <a:latin typeface="Times New Roman" panose="02020603050405020304" pitchFamily="18" charset="0"/>
                <a:cs typeface="Times New Roman" panose="02020603050405020304" pitchFamily="18" charset="0"/>
                <a:sym typeface="+mn-ea"/>
              </a:rPr>
              <a:t> Yue, Eng Gee Lim, </a:t>
            </a:r>
            <a:r>
              <a:rPr lang="en-US" altLang="zh-CN" dirty="0" err="1">
                <a:latin typeface="Times New Roman" panose="02020603050405020304" pitchFamily="18" charset="0"/>
                <a:cs typeface="Times New Roman" panose="02020603050405020304" pitchFamily="18" charset="0"/>
                <a:sym typeface="+mn-ea"/>
              </a:rPr>
              <a:t>Zidong</a:t>
            </a:r>
            <a:r>
              <a:rPr lang="en-US" altLang="zh-CN" dirty="0">
                <a:latin typeface="Times New Roman" panose="02020603050405020304" pitchFamily="18" charset="0"/>
                <a:cs typeface="Times New Roman" panose="02020603050405020304" pitchFamily="18" charset="0"/>
                <a:sym typeface="+mn-ea"/>
              </a:rPr>
              <a:t> Wang, “An Overview of Algorithms for Contactless Cardiac Feature Extraction From Radar Signals: Advances and Challenges”, </a:t>
            </a:r>
            <a:r>
              <a:rPr lang="en-US" altLang="zh-CN" b="1" i="1" dirty="0">
                <a:latin typeface="Times New Roman" panose="02020603050405020304" pitchFamily="18" charset="0"/>
                <a:cs typeface="Times New Roman" panose="02020603050405020304" pitchFamily="18" charset="0"/>
                <a:sym typeface="+mn-ea"/>
              </a:rPr>
              <a:t>IEEE Transactions on Instrumentation and Measurement</a:t>
            </a:r>
            <a:r>
              <a:rPr lang="en-US" altLang="zh-CN" dirty="0">
                <a:latin typeface="Times New Roman" panose="02020603050405020304" pitchFamily="18" charset="0"/>
                <a:cs typeface="Times New Roman" panose="02020603050405020304" pitchFamily="18" charset="0"/>
                <a:sym typeface="+mn-ea"/>
              </a:rPr>
              <a:t>, Jul. 2023.</a:t>
            </a:r>
            <a:r>
              <a:rPr lang="zh-CN" altLang="en-US" dirty="0">
                <a:latin typeface="Times New Roman" panose="02020603050405020304" pitchFamily="18" charset="0"/>
                <a:cs typeface="Times New Roman" panose="02020603050405020304" pitchFamily="18" charset="0"/>
                <a:sym typeface="+mn-ea"/>
              </a:rPr>
              <a:t> </a:t>
            </a:r>
            <a:r>
              <a:rPr lang="en-US" altLang="zh-CN" dirty="0">
                <a:solidFill>
                  <a:srgbClr val="FF0000"/>
                </a:solidFill>
                <a:latin typeface="Times New Roman" panose="02020603050405020304" pitchFamily="18" charset="0"/>
                <a:cs typeface="Times New Roman" panose="02020603050405020304" pitchFamily="18" charset="0"/>
                <a:sym typeface="+mn-ea"/>
              </a:rPr>
              <a:t>(Chapter</a:t>
            </a:r>
            <a:r>
              <a:rPr lang="zh-CN" altLang="en-US" dirty="0">
                <a:solidFill>
                  <a:srgbClr val="FF0000"/>
                </a:solidFill>
                <a:latin typeface="Times New Roman" panose="02020603050405020304" pitchFamily="18" charset="0"/>
                <a:cs typeface="Times New Roman" panose="02020603050405020304" pitchFamily="18" charset="0"/>
                <a:sym typeface="+mn-ea"/>
              </a:rPr>
              <a:t> </a:t>
            </a:r>
            <a:r>
              <a:rPr lang="en-US" altLang="zh-CN" dirty="0">
                <a:solidFill>
                  <a:srgbClr val="FF0000"/>
                </a:solidFill>
                <a:latin typeface="Times New Roman" panose="02020603050405020304" pitchFamily="18" charset="0"/>
                <a:cs typeface="Times New Roman" panose="02020603050405020304" pitchFamily="18" charset="0"/>
                <a:sym typeface="+mn-ea"/>
              </a:rPr>
              <a:t>2)</a:t>
            </a:r>
          </a:p>
          <a:p>
            <a:pPr marL="342900" indent="-342900" algn="just">
              <a:spcAft>
                <a:spcPts val="600"/>
              </a:spcAft>
              <a:buFontTx/>
              <a:buAutoNum type="arabicPeriod"/>
            </a:pPr>
            <a:r>
              <a:rPr lang="en-US" altLang="zh-CN" b="1" dirty="0">
                <a:latin typeface="Times New Roman" panose="02020603050405020304" pitchFamily="18" charset="0"/>
                <a:cs typeface="Times New Roman" panose="02020603050405020304" pitchFamily="18" charset="0"/>
                <a:sym typeface="+mn-ea"/>
              </a:rPr>
              <a:t>Yuanyuan Zhang</a:t>
            </a:r>
            <a:r>
              <a:rPr lang="en-US" altLang="zh-CN" dirty="0">
                <a:latin typeface="Times New Roman" panose="02020603050405020304" pitchFamily="18" charset="0"/>
                <a:cs typeface="Times New Roman" panose="02020603050405020304" pitchFamily="18" charset="0"/>
                <a:sym typeface="+mn-ea"/>
              </a:rPr>
              <a:t>, </a:t>
            </a:r>
            <a:r>
              <a:rPr lang="en-US" altLang="zh-CN" dirty="0" err="1">
                <a:latin typeface="Times New Roman" panose="02020603050405020304" pitchFamily="18" charset="0"/>
                <a:cs typeface="Times New Roman" panose="02020603050405020304" pitchFamily="18" charset="0"/>
                <a:sym typeface="+mn-ea"/>
              </a:rPr>
              <a:t>Haocheng</a:t>
            </a:r>
            <a:r>
              <a:rPr lang="en-US" altLang="zh-CN" dirty="0">
                <a:latin typeface="Times New Roman" panose="02020603050405020304" pitchFamily="18" charset="0"/>
                <a:cs typeface="Times New Roman" panose="02020603050405020304" pitchFamily="18" charset="0"/>
                <a:sym typeface="+mn-ea"/>
              </a:rPr>
              <a:t> Zhao, </a:t>
            </a:r>
            <a:r>
              <a:rPr lang="en-US" altLang="zh-CN" dirty="0" err="1">
                <a:latin typeface="Times New Roman" panose="02020603050405020304" pitchFamily="18" charset="0"/>
                <a:cs typeface="Times New Roman" panose="02020603050405020304" pitchFamily="18" charset="0"/>
                <a:sym typeface="+mn-ea"/>
              </a:rPr>
              <a:t>Sijie</a:t>
            </a:r>
            <a:r>
              <a:rPr lang="en-US" altLang="zh-CN" dirty="0">
                <a:latin typeface="Times New Roman" panose="02020603050405020304" pitchFamily="18" charset="0"/>
                <a:cs typeface="Times New Roman" panose="02020603050405020304" pitchFamily="18" charset="0"/>
                <a:sym typeface="+mn-ea"/>
              </a:rPr>
              <a:t> Xiong, Rui Yang, Eng Gee Lim, </a:t>
            </a:r>
            <a:r>
              <a:rPr lang="en-US" altLang="zh-CN" dirty="0" err="1">
                <a:latin typeface="Times New Roman" panose="02020603050405020304" pitchFamily="18" charset="0"/>
                <a:cs typeface="Times New Roman" panose="02020603050405020304" pitchFamily="18" charset="0"/>
                <a:sym typeface="+mn-ea"/>
              </a:rPr>
              <a:t>Yutao</a:t>
            </a:r>
            <a:r>
              <a:rPr lang="en-US" altLang="zh-CN" dirty="0">
                <a:latin typeface="Times New Roman" panose="02020603050405020304" pitchFamily="18" charset="0"/>
                <a:cs typeface="Times New Roman" panose="02020603050405020304" pitchFamily="18" charset="0"/>
                <a:sym typeface="+mn-ea"/>
              </a:rPr>
              <a:t> Yue, “From High-SNR Radar Signal to ECG: A Transfer Learning Model with Cardio-Focusing Algorithm for Scenarios with Limited Data”</a:t>
            </a:r>
            <a:r>
              <a:rPr lang="en-US" altLang="zh-CN" b="1" dirty="0">
                <a:latin typeface="Times New Roman" panose="02020603050405020304" pitchFamily="18" charset="0"/>
                <a:cs typeface="Times New Roman" panose="02020603050405020304" pitchFamily="18" charset="0"/>
                <a:sym typeface="+mn-ea"/>
              </a:rPr>
              <a:t>, </a:t>
            </a:r>
            <a:r>
              <a:rPr lang="en-US" altLang="zh-CN" b="1" i="1" dirty="0">
                <a:latin typeface="Times New Roman" panose="02020603050405020304" pitchFamily="18" charset="0"/>
                <a:cs typeface="Times New Roman" panose="02020603050405020304" pitchFamily="18" charset="0"/>
                <a:sym typeface="+mn-ea"/>
              </a:rPr>
              <a:t>IEEE Transactions on Mobile Computing</a:t>
            </a:r>
            <a:r>
              <a:rPr lang="en-US" altLang="zh-CN"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Under Major</a:t>
            </a:r>
            <a:r>
              <a:rPr lang="zh-CN" altLang="en-US" b="1"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Revision</a:t>
            </a:r>
            <a:r>
              <a:rPr lang="en-US" altLang="zh-CN"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 </a:t>
            </a:r>
            <a:r>
              <a:rPr lang="en-US" altLang="zh-CN" dirty="0">
                <a:solidFill>
                  <a:srgbClr val="FF0000"/>
                </a:solidFill>
                <a:latin typeface="Times New Roman" panose="02020603050405020304" pitchFamily="18" charset="0"/>
                <a:cs typeface="Times New Roman" panose="02020603050405020304" pitchFamily="18" charset="0"/>
                <a:sym typeface="+mn-ea"/>
              </a:rPr>
              <a:t>(Chapter</a:t>
            </a:r>
            <a:r>
              <a:rPr lang="zh-CN" altLang="en-US" dirty="0">
                <a:solidFill>
                  <a:srgbClr val="FF0000"/>
                </a:solidFill>
                <a:latin typeface="Times New Roman" panose="02020603050405020304" pitchFamily="18" charset="0"/>
                <a:cs typeface="Times New Roman" panose="02020603050405020304" pitchFamily="18" charset="0"/>
                <a:sym typeface="+mn-ea"/>
              </a:rPr>
              <a:t> </a:t>
            </a:r>
            <a:r>
              <a:rPr lang="en-US" altLang="zh-CN" dirty="0">
                <a:solidFill>
                  <a:srgbClr val="FF0000"/>
                </a:solidFill>
                <a:latin typeface="Times New Roman" panose="02020603050405020304" pitchFamily="18" charset="0"/>
                <a:cs typeface="Times New Roman" panose="02020603050405020304" pitchFamily="18" charset="0"/>
                <a:sym typeface="+mn-ea"/>
              </a:rPr>
              <a:t>3)</a:t>
            </a:r>
            <a:endParaRPr lang="en-US" altLang="zh-CN" b="1" dirty="0">
              <a:latin typeface="Times New Roman" panose="02020603050405020304" pitchFamily="18" charset="0"/>
              <a:cs typeface="Times New Roman" panose="02020603050405020304" pitchFamily="18" charset="0"/>
              <a:sym typeface="+mn-ea"/>
            </a:endParaRPr>
          </a:p>
          <a:p>
            <a:pPr marL="342900" indent="-342900" algn="just">
              <a:spcAft>
                <a:spcPts val="600"/>
              </a:spcAft>
              <a:buAutoNum type="arabicPeriod"/>
            </a:pPr>
            <a:r>
              <a:rPr lang="en-US" altLang="zh-CN" b="1" dirty="0">
                <a:latin typeface="Times New Roman" panose="02020603050405020304" pitchFamily="18" charset="0"/>
                <a:cs typeface="Times New Roman" panose="02020603050405020304" pitchFamily="18" charset="0"/>
                <a:sym typeface="+mn-ea"/>
              </a:rPr>
              <a:t>Yuanyuan Zhang</a:t>
            </a:r>
            <a:r>
              <a:rPr lang="en-US" altLang="zh-CN" dirty="0">
                <a:latin typeface="Times New Roman" panose="02020603050405020304" pitchFamily="18" charset="0"/>
                <a:cs typeface="Times New Roman" panose="02020603050405020304" pitchFamily="18" charset="0"/>
                <a:sym typeface="+mn-ea"/>
              </a:rPr>
              <a:t>, </a:t>
            </a:r>
            <a:r>
              <a:rPr lang="en-US" altLang="zh-CN" dirty="0" err="1">
                <a:latin typeface="Times New Roman" panose="02020603050405020304" pitchFamily="18" charset="0"/>
                <a:cs typeface="Times New Roman" panose="02020603050405020304" pitchFamily="18" charset="0"/>
                <a:sym typeface="+mn-ea"/>
              </a:rPr>
              <a:t>Runwei</a:t>
            </a:r>
            <a:r>
              <a:rPr lang="en-US" altLang="zh-CN" dirty="0">
                <a:latin typeface="Times New Roman" panose="02020603050405020304" pitchFamily="18" charset="0"/>
                <a:cs typeface="Times New Roman" panose="02020603050405020304" pitchFamily="18" charset="0"/>
                <a:sym typeface="+mn-ea"/>
              </a:rPr>
              <a:t> Guan, </a:t>
            </a:r>
            <a:r>
              <a:rPr lang="en-US" altLang="zh-CN" dirty="0" err="1">
                <a:latin typeface="Times New Roman" panose="02020603050405020304" pitchFamily="18" charset="0"/>
                <a:cs typeface="Times New Roman" panose="02020603050405020304" pitchFamily="18" charset="0"/>
                <a:sym typeface="+mn-ea"/>
              </a:rPr>
              <a:t>Lingxiao</a:t>
            </a:r>
            <a:r>
              <a:rPr lang="en-US" altLang="zh-CN" dirty="0">
                <a:latin typeface="Times New Roman" panose="02020603050405020304" pitchFamily="18" charset="0"/>
                <a:cs typeface="Times New Roman" panose="02020603050405020304" pitchFamily="18" charset="0"/>
                <a:sym typeface="+mn-ea"/>
              </a:rPr>
              <a:t> Li, Rui Yang, </a:t>
            </a:r>
            <a:r>
              <a:rPr lang="en-US" altLang="zh-CN" dirty="0" err="1">
                <a:latin typeface="Times New Roman" panose="02020603050405020304" pitchFamily="18" charset="0"/>
                <a:cs typeface="Times New Roman" panose="02020603050405020304" pitchFamily="18" charset="0"/>
                <a:sym typeface="+mn-ea"/>
              </a:rPr>
              <a:t>Yutao</a:t>
            </a:r>
            <a:r>
              <a:rPr lang="en-US" altLang="zh-CN" dirty="0">
                <a:latin typeface="Times New Roman" panose="02020603050405020304" pitchFamily="18" charset="0"/>
                <a:cs typeface="Times New Roman" panose="02020603050405020304" pitchFamily="18" charset="0"/>
                <a:sym typeface="+mn-ea"/>
              </a:rPr>
              <a:t> Yue, Eng Gee Lim, “</a:t>
            </a:r>
            <a:r>
              <a:rPr lang="en-US" altLang="zh-CN" dirty="0" err="1">
                <a:latin typeface="Times New Roman" panose="02020603050405020304" pitchFamily="18" charset="0"/>
                <a:cs typeface="Times New Roman" panose="02020603050405020304" pitchFamily="18" charset="0"/>
                <a:sym typeface="+mn-ea"/>
              </a:rPr>
              <a:t>radarODE</a:t>
            </a:r>
            <a:r>
              <a:rPr lang="en-US" altLang="zh-CN" dirty="0">
                <a:latin typeface="Times New Roman" panose="02020603050405020304" pitchFamily="18" charset="0"/>
                <a:cs typeface="Times New Roman" panose="02020603050405020304" pitchFamily="18" charset="0"/>
                <a:sym typeface="+mn-ea"/>
              </a:rPr>
              <a:t>: An ODE-Embedded Deep Learning Model for Contactless ECG Reconstruction from Millimeter-Wave Radar”, </a:t>
            </a:r>
            <a:r>
              <a:rPr lang="en-US" altLang="zh-CN" b="1" i="1" dirty="0">
                <a:latin typeface="Times New Roman" panose="02020603050405020304" pitchFamily="18" charset="0"/>
                <a:cs typeface="Times New Roman" panose="02020603050405020304" pitchFamily="18" charset="0"/>
                <a:sym typeface="+mn-ea"/>
              </a:rPr>
              <a:t>IEEE Transactions on Mobile Computing</a:t>
            </a:r>
            <a:r>
              <a:rPr lang="en-US" altLang="zh-CN" dirty="0">
                <a:latin typeface="Times New Roman" panose="02020603050405020304" pitchFamily="18" charset="0"/>
                <a:cs typeface="Times New Roman" panose="02020603050405020304" pitchFamily="18" charset="0"/>
                <a:sym typeface="+mn-ea"/>
              </a:rPr>
              <a:t>, Apr. 2025.</a:t>
            </a:r>
            <a:r>
              <a:rPr lang="zh-CN" altLang="en-US" dirty="0">
                <a:latin typeface="Times New Roman" panose="02020603050405020304" pitchFamily="18" charset="0"/>
                <a:cs typeface="Times New Roman" panose="02020603050405020304" pitchFamily="18" charset="0"/>
                <a:sym typeface="+mn-ea"/>
              </a:rPr>
              <a:t> </a:t>
            </a:r>
            <a:r>
              <a:rPr lang="en-US" altLang="zh-CN" dirty="0">
                <a:solidFill>
                  <a:srgbClr val="FF0000"/>
                </a:solidFill>
                <a:latin typeface="Times New Roman" panose="02020603050405020304" pitchFamily="18" charset="0"/>
                <a:cs typeface="Times New Roman" panose="02020603050405020304" pitchFamily="18" charset="0"/>
                <a:sym typeface="+mn-ea"/>
              </a:rPr>
              <a:t>(Chapter</a:t>
            </a:r>
            <a:r>
              <a:rPr lang="zh-CN" altLang="en-US" dirty="0">
                <a:solidFill>
                  <a:srgbClr val="FF0000"/>
                </a:solidFill>
                <a:latin typeface="Times New Roman" panose="02020603050405020304" pitchFamily="18" charset="0"/>
                <a:cs typeface="Times New Roman" panose="02020603050405020304" pitchFamily="18" charset="0"/>
                <a:sym typeface="+mn-ea"/>
              </a:rPr>
              <a:t> </a:t>
            </a:r>
            <a:r>
              <a:rPr lang="en-US" altLang="zh-CN" dirty="0">
                <a:solidFill>
                  <a:srgbClr val="FF0000"/>
                </a:solidFill>
                <a:latin typeface="Times New Roman" panose="02020603050405020304" pitchFamily="18" charset="0"/>
                <a:cs typeface="Times New Roman" panose="02020603050405020304" pitchFamily="18" charset="0"/>
                <a:sym typeface="+mn-ea"/>
              </a:rPr>
              <a:t>4)</a:t>
            </a:r>
          </a:p>
          <a:p>
            <a:pPr marL="342900" indent="-342900" algn="just">
              <a:spcAft>
                <a:spcPts val="600"/>
              </a:spcAft>
              <a:buFontTx/>
              <a:buAutoNum type="arabicPeriod"/>
            </a:pPr>
            <a:r>
              <a:rPr lang="en-US" altLang="zh-CN" b="1" dirty="0">
                <a:latin typeface="Times New Roman" panose="02020603050405020304" pitchFamily="18" charset="0"/>
                <a:cs typeface="Times New Roman" panose="02020603050405020304" pitchFamily="18" charset="0"/>
                <a:sym typeface="+mn-ea"/>
              </a:rPr>
              <a:t>Yuanyuan Zhang</a:t>
            </a:r>
            <a:r>
              <a:rPr lang="en-US" altLang="zh-CN" dirty="0">
                <a:latin typeface="Times New Roman" panose="02020603050405020304" pitchFamily="18" charset="0"/>
                <a:cs typeface="Times New Roman" panose="02020603050405020304" pitchFamily="18" charset="0"/>
                <a:sym typeface="+mn-ea"/>
              </a:rPr>
              <a:t>, Rui Yang, </a:t>
            </a:r>
            <a:r>
              <a:rPr lang="en-US" altLang="zh-CN" dirty="0" err="1">
                <a:latin typeface="Times New Roman" panose="02020603050405020304" pitchFamily="18" charset="0"/>
                <a:cs typeface="Times New Roman" panose="02020603050405020304" pitchFamily="18" charset="0"/>
                <a:sym typeface="+mn-ea"/>
              </a:rPr>
              <a:t>Yutao</a:t>
            </a:r>
            <a:r>
              <a:rPr lang="en-US" altLang="zh-CN" dirty="0">
                <a:latin typeface="Times New Roman" panose="02020603050405020304" pitchFamily="18" charset="0"/>
                <a:cs typeface="Times New Roman" panose="02020603050405020304" pitchFamily="18" charset="0"/>
                <a:sym typeface="+mn-ea"/>
              </a:rPr>
              <a:t> Yue, Eng Gee Lim, “</a:t>
            </a:r>
            <a:r>
              <a:rPr lang="en-US" altLang="zh-CN" dirty="0" err="1">
                <a:latin typeface="Times New Roman" panose="02020603050405020304" pitchFamily="18" charset="0"/>
                <a:cs typeface="Times New Roman" panose="02020603050405020304" pitchFamily="18" charset="0"/>
                <a:sym typeface="+mn-ea"/>
              </a:rPr>
              <a:t>radarODE</a:t>
            </a:r>
            <a:r>
              <a:rPr lang="en-US" altLang="zh-CN" dirty="0">
                <a:latin typeface="Times New Roman" panose="02020603050405020304" pitchFamily="18" charset="0"/>
                <a:cs typeface="Times New Roman" panose="02020603050405020304" pitchFamily="18" charset="0"/>
                <a:sym typeface="+mn-ea"/>
              </a:rPr>
              <a:t>-MTL: A Multi-Task Learning Framework with Eccentric Gradient Alignment for Robust Radar-Based ECG Reconstruction”, </a:t>
            </a:r>
            <a:r>
              <a:rPr lang="en-US" altLang="zh-CN" b="1" i="1" dirty="0">
                <a:latin typeface="Times New Roman" panose="02020603050405020304" pitchFamily="18" charset="0"/>
                <a:cs typeface="Times New Roman" panose="02020603050405020304" pitchFamily="18" charset="0"/>
                <a:sym typeface="+mn-ea"/>
              </a:rPr>
              <a:t>IEEE Transactions on Instrumentation and Measurement</a:t>
            </a:r>
            <a:r>
              <a:rPr lang="en-US" altLang="zh-CN" dirty="0">
                <a:latin typeface="Times New Roman" panose="02020603050405020304" pitchFamily="18" charset="0"/>
                <a:cs typeface="Times New Roman" panose="02020603050405020304" pitchFamily="18" charset="0"/>
                <a:sym typeface="+mn-ea"/>
              </a:rPr>
              <a:t>, Apr. 2025.</a:t>
            </a:r>
            <a:r>
              <a:rPr lang="zh-CN" altLang="en-US" dirty="0">
                <a:latin typeface="Times New Roman" panose="02020603050405020304" pitchFamily="18" charset="0"/>
                <a:cs typeface="Times New Roman" panose="02020603050405020304" pitchFamily="18" charset="0"/>
                <a:sym typeface="+mn-ea"/>
              </a:rPr>
              <a:t> </a:t>
            </a:r>
            <a:r>
              <a:rPr lang="en-US" altLang="zh-CN" dirty="0">
                <a:solidFill>
                  <a:srgbClr val="FF0000"/>
                </a:solidFill>
                <a:latin typeface="Times New Roman" panose="02020603050405020304" pitchFamily="18" charset="0"/>
                <a:cs typeface="Times New Roman" panose="02020603050405020304" pitchFamily="18" charset="0"/>
                <a:sym typeface="+mn-ea"/>
              </a:rPr>
              <a:t>(Chapter</a:t>
            </a:r>
            <a:r>
              <a:rPr lang="zh-CN" altLang="en-US" dirty="0">
                <a:solidFill>
                  <a:srgbClr val="FF0000"/>
                </a:solidFill>
                <a:latin typeface="Times New Roman" panose="02020603050405020304" pitchFamily="18" charset="0"/>
                <a:cs typeface="Times New Roman" panose="02020603050405020304" pitchFamily="18" charset="0"/>
                <a:sym typeface="+mn-ea"/>
              </a:rPr>
              <a:t> </a:t>
            </a:r>
            <a:r>
              <a:rPr lang="en-US" altLang="zh-CN" dirty="0">
                <a:solidFill>
                  <a:srgbClr val="FF0000"/>
                </a:solidFill>
                <a:latin typeface="Times New Roman" panose="02020603050405020304" pitchFamily="18" charset="0"/>
                <a:cs typeface="Times New Roman" panose="02020603050405020304" pitchFamily="18" charset="0"/>
                <a:sym typeface="+mn-ea"/>
              </a:rPr>
              <a:t>5)</a:t>
            </a:r>
            <a:endParaRPr lang="en-US" altLang="zh-CN" dirty="0">
              <a:latin typeface="Times New Roman" panose="02020603050405020304" pitchFamily="18" charset="0"/>
              <a:cs typeface="Times New Roman" panose="02020603050405020304" pitchFamily="18" charset="0"/>
              <a:sym typeface="+mn-ea"/>
            </a:endParaRPr>
          </a:p>
          <a:p>
            <a:pPr marL="342900" indent="-342900" algn="just">
              <a:spcAft>
                <a:spcPts val="600"/>
              </a:spcAft>
              <a:buFontTx/>
              <a:buAutoNum type="arabicPeriod"/>
            </a:pPr>
            <a:r>
              <a:rPr lang="en-US" altLang="zh-CN" b="1" dirty="0">
                <a:latin typeface="Times New Roman" panose="02020603050405020304" pitchFamily="18" charset="0"/>
                <a:cs typeface="Times New Roman" panose="02020603050405020304" pitchFamily="18" charset="0"/>
                <a:sym typeface="+mn-ea"/>
              </a:rPr>
              <a:t>Yuanyuan Zhang</a:t>
            </a:r>
            <a:r>
              <a:rPr lang="en-US" altLang="zh-CN" dirty="0">
                <a:latin typeface="Times New Roman" panose="02020603050405020304" pitchFamily="18" charset="0"/>
                <a:cs typeface="Times New Roman" panose="02020603050405020304" pitchFamily="18" charset="0"/>
                <a:sym typeface="+mn-ea"/>
              </a:rPr>
              <a:t>, </a:t>
            </a:r>
            <a:r>
              <a:rPr lang="en-US" altLang="zh-CN" dirty="0" err="1">
                <a:latin typeface="Times New Roman" panose="02020603050405020304" pitchFamily="18" charset="0"/>
                <a:cs typeface="Times New Roman" panose="02020603050405020304" pitchFamily="18" charset="0"/>
                <a:sym typeface="+mn-ea"/>
              </a:rPr>
              <a:t>Sijie</a:t>
            </a:r>
            <a:r>
              <a:rPr lang="en-US" altLang="zh-CN" dirty="0">
                <a:latin typeface="Times New Roman" panose="02020603050405020304" pitchFamily="18" charset="0"/>
                <a:cs typeface="Times New Roman" panose="02020603050405020304" pitchFamily="18" charset="0"/>
                <a:sym typeface="+mn-ea"/>
              </a:rPr>
              <a:t> Xiong, Rui Yang, Eng Gee Lim, </a:t>
            </a:r>
            <a:r>
              <a:rPr lang="en-US" altLang="zh-CN" dirty="0" err="1">
                <a:latin typeface="Times New Roman" panose="02020603050405020304" pitchFamily="18" charset="0"/>
                <a:cs typeface="Times New Roman" panose="02020603050405020304" pitchFamily="18" charset="0"/>
                <a:sym typeface="+mn-ea"/>
              </a:rPr>
              <a:t>Yutao</a:t>
            </a:r>
            <a:r>
              <a:rPr lang="en-US" altLang="zh-CN" dirty="0">
                <a:latin typeface="Times New Roman" panose="02020603050405020304" pitchFamily="18" charset="0"/>
                <a:cs typeface="Times New Roman" panose="02020603050405020304" pitchFamily="18" charset="0"/>
                <a:sym typeface="+mn-ea"/>
              </a:rPr>
              <a:t> Yue, “Recover from Horcrux: A Spectrogram Augmentation Method for Cardiac Feature Monitoring from Radar Signal Components”, in </a:t>
            </a:r>
            <a:r>
              <a:rPr lang="en-US" altLang="zh-CN" i="1" dirty="0">
                <a:latin typeface="Times New Roman" panose="02020603050405020304" pitchFamily="18" charset="0"/>
                <a:cs typeface="Times New Roman" panose="02020603050405020304" pitchFamily="18" charset="0"/>
                <a:sym typeface="+mn-ea"/>
              </a:rPr>
              <a:t>Proceedings of the 47th Annual International Conference of the IEEE Engineering in Medicine &amp; Biology Society (</a:t>
            </a:r>
            <a:r>
              <a:rPr lang="en-US" altLang="zh-CN" b="1" i="1" dirty="0">
                <a:latin typeface="Times New Roman" panose="02020603050405020304" pitchFamily="18" charset="0"/>
                <a:cs typeface="Times New Roman" panose="02020603050405020304" pitchFamily="18" charset="0"/>
                <a:sym typeface="+mn-ea"/>
              </a:rPr>
              <a:t>EMBC2025</a:t>
            </a:r>
            <a:r>
              <a:rPr lang="en-US" altLang="zh-CN" i="1"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 Jul. 2025.</a:t>
            </a:r>
            <a:r>
              <a:rPr lang="zh-CN" altLang="en-US" dirty="0">
                <a:latin typeface="Times New Roman" panose="02020603050405020304" pitchFamily="18" charset="0"/>
                <a:cs typeface="Times New Roman" panose="02020603050405020304" pitchFamily="18" charset="0"/>
                <a:sym typeface="+mn-ea"/>
              </a:rPr>
              <a:t> </a:t>
            </a:r>
            <a:r>
              <a:rPr lang="en-US" altLang="zh-CN" dirty="0">
                <a:solidFill>
                  <a:srgbClr val="FF0000"/>
                </a:solidFill>
                <a:latin typeface="Times New Roman" panose="02020603050405020304" pitchFamily="18" charset="0"/>
                <a:cs typeface="Times New Roman" panose="02020603050405020304" pitchFamily="18" charset="0"/>
                <a:sym typeface="+mn-ea"/>
              </a:rPr>
              <a:t>(Chapter</a:t>
            </a:r>
            <a:r>
              <a:rPr lang="zh-CN" altLang="en-US" dirty="0">
                <a:solidFill>
                  <a:srgbClr val="FF0000"/>
                </a:solidFill>
                <a:latin typeface="Times New Roman" panose="02020603050405020304" pitchFamily="18" charset="0"/>
                <a:cs typeface="Times New Roman" panose="02020603050405020304" pitchFamily="18" charset="0"/>
                <a:sym typeface="+mn-ea"/>
              </a:rPr>
              <a:t> </a:t>
            </a:r>
            <a:r>
              <a:rPr lang="en-US" altLang="zh-CN" dirty="0">
                <a:solidFill>
                  <a:srgbClr val="FF0000"/>
                </a:solidFill>
                <a:latin typeface="Times New Roman" panose="02020603050405020304" pitchFamily="18" charset="0"/>
                <a:cs typeface="Times New Roman" panose="02020603050405020304" pitchFamily="18" charset="0"/>
                <a:sym typeface="+mn-ea"/>
              </a:rPr>
              <a:t>6)</a:t>
            </a:r>
            <a:r>
              <a:rPr lang="en-US" altLang="zh-CN" dirty="0">
                <a:latin typeface="Times New Roman" panose="02020603050405020304" pitchFamily="18" charset="0"/>
                <a:cs typeface="Times New Roman" panose="02020603050405020304" pitchFamily="18" charset="0"/>
                <a:sym typeface="+mn-ea"/>
              </a:rPr>
              <a:t> </a:t>
            </a:r>
          </a:p>
          <a:p>
            <a:pPr marL="342900" indent="-342900" algn="just">
              <a:spcAft>
                <a:spcPts val="600"/>
              </a:spcAft>
              <a:buAutoNum type="arabicPeriod" startAt="5"/>
            </a:pPr>
            <a:endParaRPr lang="en-US" altLang="zh-CN" dirty="0">
              <a:latin typeface="Times New Roman" panose="02020603050405020304" pitchFamily="18" charset="0"/>
              <a:cs typeface="Times New Roman" panose="02020603050405020304" pitchFamily="18" charset="0"/>
              <a:sym typeface="+mn-ea"/>
            </a:endParaRPr>
          </a:p>
        </p:txBody>
      </p:sp>
    </p:spTree>
    <p:extLst>
      <p:ext uri="{BB962C8B-B14F-4D97-AF65-F5344CB8AC3E}">
        <p14:creationId xmlns:p14="http://schemas.microsoft.com/office/powerpoint/2010/main" val="3352934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7EEC8-BCBE-98A0-7915-1A285EC84D5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F6C62F90-65C3-B80B-0D94-CE89B4932C07}"/>
              </a:ext>
            </a:extLst>
          </p:cNvPr>
          <p:cNvSpPr>
            <a:spLocks noGrp="1"/>
          </p:cNvSpPr>
          <p:nvPr>
            <p:ph type="dt" sz="half" idx="10"/>
          </p:nvPr>
        </p:nvSpPr>
        <p:spPr>
          <a:xfrm>
            <a:off x="838200" y="6439535"/>
            <a:ext cx="2743200" cy="365125"/>
          </a:xfrm>
        </p:spPr>
        <p:txBody>
          <a:bodyPr/>
          <a:lstStyle/>
          <a:p>
            <a:fld id="{2E5E3155-693B-DB4E-8029-E87FCD661FF5}"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AC25D39E-D278-43A7-6FEF-D5429BC682F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B35885D4-F833-AB7C-5AF0-C79D293DD6D0}"/>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37</a:t>
            </a:fld>
            <a:endParaRPr lang="zh-CN" altLang="en-US"/>
          </a:p>
        </p:txBody>
      </p:sp>
      <p:sp>
        <p:nvSpPr>
          <p:cNvPr id="13" name="Rectangle 6">
            <a:extLst>
              <a:ext uri="{FF2B5EF4-FFF2-40B4-BE49-F238E27FC236}">
                <a16:creationId xmlns:a16="http://schemas.microsoft.com/office/drawing/2014/main" id="{7B6D59CA-5810-3FAB-72EF-309F802B79A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矩形 22">
            <a:extLst>
              <a:ext uri="{FF2B5EF4-FFF2-40B4-BE49-F238E27FC236}">
                <a16:creationId xmlns:a16="http://schemas.microsoft.com/office/drawing/2014/main" id="{8023E39D-DD28-96F4-4EDE-01BBFC079956}"/>
              </a:ext>
            </a:extLst>
          </p:cNvPr>
          <p:cNvSpPr/>
          <p:nvPr/>
        </p:nvSpPr>
        <p:spPr>
          <a:xfrm>
            <a:off x="248015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9D025FD-F961-4407-76E2-1A9EA18D87DA}"/>
              </a:ext>
            </a:extLst>
          </p:cNvPr>
          <p:cNvSpPr/>
          <p:nvPr/>
        </p:nvSpPr>
        <p:spPr>
          <a:xfrm>
            <a:off x="261604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ed Rectangle 40">
            <a:extLst>
              <a:ext uri="{FF2B5EF4-FFF2-40B4-BE49-F238E27FC236}">
                <a16:creationId xmlns:a16="http://schemas.microsoft.com/office/drawing/2014/main" id="{6832860A-0154-16A1-1FDF-5C552962F63A}"/>
              </a:ext>
            </a:extLst>
          </p:cNvPr>
          <p:cNvSpPr/>
          <p:nvPr/>
        </p:nvSpPr>
        <p:spPr>
          <a:xfrm>
            <a:off x="85334"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Conclusions</a:t>
            </a:r>
          </a:p>
        </p:txBody>
      </p:sp>
      <p:sp>
        <p:nvSpPr>
          <p:cNvPr id="42" name="Rounded Rectangle 41">
            <a:extLst>
              <a:ext uri="{FF2B5EF4-FFF2-40B4-BE49-F238E27FC236}">
                <a16:creationId xmlns:a16="http://schemas.microsoft.com/office/drawing/2014/main" id="{F8B8C562-B717-ACA1-DA20-8702AAE21085}"/>
              </a:ext>
            </a:extLst>
          </p:cNvPr>
          <p:cNvSpPr/>
          <p:nvPr/>
        </p:nvSpPr>
        <p:spPr>
          <a:xfrm>
            <a:off x="2849745"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altLang="zh-CN" sz="2800" b="1" dirty="0">
                <a:solidFill>
                  <a:srgbClr val="000000"/>
                </a:solidFill>
                <a:effectLst/>
                <a:latin typeface="Times New Roman" panose="02020603050405020304" pitchFamily="18" charset="0"/>
              </a:rPr>
              <a:t>Publications</a:t>
            </a:r>
            <a:endParaRPr lang="en-US" sz="2800" b="1" dirty="0">
              <a:solidFill>
                <a:srgbClr val="000000"/>
              </a:solidFill>
              <a:effectLst/>
              <a:latin typeface="Times New Roman" panose="02020603050405020304" pitchFamily="18" charset="0"/>
            </a:endParaRPr>
          </a:p>
        </p:txBody>
      </p:sp>
      <p:grpSp>
        <p:nvGrpSpPr>
          <p:cNvPr id="6" name="Group 5">
            <a:extLst>
              <a:ext uri="{FF2B5EF4-FFF2-40B4-BE49-F238E27FC236}">
                <a16:creationId xmlns:a16="http://schemas.microsoft.com/office/drawing/2014/main" id="{66986C61-30AD-6EEA-7318-0B886B406114}"/>
              </a:ext>
            </a:extLst>
          </p:cNvPr>
          <p:cNvGrpSpPr/>
          <p:nvPr/>
        </p:nvGrpSpPr>
        <p:grpSpPr>
          <a:xfrm>
            <a:off x="949331" y="695101"/>
            <a:ext cx="619410" cy="102635"/>
            <a:chOff x="1523190" y="695101"/>
            <a:chExt cx="619410" cy="102635"/>
          </a:xfrm>
        </p:grpSpPr>
        <p:grpSp>
          <p:nvGrpSpPr>
            <p:cNvPr id="34" name="Group 33">
              <a:extLst>
                <a:ext uri="{FF2B5EF4-FFF2-40B4-BE49-F238E27FC236}">
                  <a16:creationId xmlns:a16="http://schemas.microsoft.com/office/drawing/2014/main" id="{64B16D36-1B08-2907-C272-8C81F1711720}"/>
                </a:ext>
              </a:extLst>
            </p:cNvPr>
            <p:cNvGrpSpPr/>
            <p:nvPr/>
          </p:nvGrpSpPr>
          <p:grpSpPr>
            <a:xfrm>
              <a:off x="1523190" y="695101"/>
              <a:ext cx="360788" cy="102635"/>
              <a:chOff x="7461145" y="686645"/>
              <a:chExt cx="360788" cy="102635"/>
            </a:xfrm>
          </p:grpSpPr>
          <p:sp>
            <p:nvSpPr>
              <p:cNvPr id="15" name="Oval 14">
                <a:extLst>
                  <a:ext uri="{FF2B5EF4-FFF2-40B4-BE49-F238E27FC236}">
                    <a16:creationId xmlns:a16="http://schemas.microsoft.com/office/drawing/2014/main" id="{01AFE8E2-FFD8-1200-8574-CB477B53D138}"/>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18B618CE-0020-65FF-3B0E-1D4EC770D482}"/>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5" name="Oval 4">
              <a:extLst>
                <a:ext uri="{FF2B5EF4-FFF2-40B4-BE49-F238E27FC236}">
                  <a16:creationId xmlns:a16="http://schemas.microsoft.com/office/drawing/2014/main" id="{32CEC7E2-FEF9-D6E6-B414-C67B799B4794}"/>
                </a:ext>
              </a:extLst>
            </p:cNvPr>
            <p:cNvSpPr/>
            <p:nvPr/>
          </p:nvSpPr>
          <p:spPr>
            <a:xfrm>
              <a:off x="2040434" y="695101"/>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11" name="TextBox 10">
            <a:extLst>
              <a:ext uri="{FF2B5EF4-FFF2-40B4-BE49-F238E27FC236}">
                <a16:creationId xmlns:a16="http://schemas.microsoft.com/office/drawing/2014/main" id="{C93DB1DC-6C9A-6DC9-B43E-23D730A19040}"/>
              </a:ext>
            </a:extLst>
          </p:cNvPr>
          <p:cNvSpPr txBox="1"/>
          <p:nvPr/>
        </p:nvSpPr>
        <p:spPr>
          <a:xfrm>
            <a:off x="0" y="866016"/>
            <a:ext cx="11232573" cy="3724096"/>
          </a:xfrm>
          <a:prstGeom prst="rect">
            <a:avLst/>
          </a:prstGeom>
          <a:noFill/>
        </p:spPr>
        <p:txBody>
          <a:bodyPr wrap="square" rtlCol="0">
            <a:spAutoFit/>
          </a:bodyPr>
          <a:lstStyle/>
          <a:p>
            <a:pPr algn="just">
              <a:spcAft>
                <a:spcPts val="600"/>
              </a:spcAft>
            </a:pPr>
            <a:r>
              <a:rPr lang="zh-CN" altLang="en-US" sz="2000" b="1" dirty="0">
                <a:latin typeface="Times New Roman" panose="02020603050405020304" pitchFamily="18" charset="0"/>
                <a:cs typeface="Times New Roman" panose="02020603050405020304" pitchFamily="18" charset="0"/>
                <a:sym typeface="+mn-ea"/>
              </a:rPr>
              <a:t> </a:t>
            </a:r>
            <a:r>
              <a:rPr lang="en-US" altLang="zh-CN" sz="2000" b="1" dirty="0">
                <a:latin typeface="Times New Roman" panose="02020603050405020304" pitchFamily="18" charset="0"/>
                <a:cs typeface="Times New Roman" panose="02020603050405020304" pitchFamily="18" charset="0"/>
                <a:sym typeface="+mn-ea"/>
              </a:rPr>
              <a:t>Publications as</a:t>
            </a:r>
            <a:r>
              <a:rPr lang="zh-CN" altLang="en-US" sz="2000" b="1" dirty="0">
                <a:latin typeface="Times New Roman" panose="02020603050405020304" pitchFamily="18" charset="0"/>
                <a:cs typeface="Times New Roman" panose="02020603050405020304" pitchFamily="18" charset="0"/>
                <a:sym typeface="+mn-ea"/>
              </a:rPr>
              <a:t> </a:t>
            </a:r>
            <a:r>
              <a:rPr lang="en-US" altLang="zh-CN" sz="2000" b="1" dirty="0">
                <a:latin typeface="Times New Roman" panose="02020603050405020304" pitchFamily="18" charset="0"/>
                <a:cs typeface="Times New Roman" panose="02020603050405020304" pitchFamily="18" charset="0"/>
                <a:sym typeface="+mn-ea"/>
              </a:rPr>
              <a:t>co-author:</a:t>
            </a:r>
          </a:p>
          <a:p>
            <a:pPr marL="342900" indent="-342900" algn="just">
              <a:spcAft>
                <a:spcPts val="600"/>
              </a:spcAft>
              <a:buFont typeface="+mj-lt"/>
              <a:buAutoNum type="arabicPeriod" startAt="6"/>
            </a:pPr>
            <a:r>
              <a:rPr lang="en-US" altLang="zh-CN" dirty="0" err="1">
                <a:latin typeface="Times New Roman" panose="02020603050405020304" pitchFamily="18" charset="0"/>
                <a:cs typeface="Times New Roman" panose="02020603050405020304" pitchFamily="18" charset="0"/>
                <a:sym typeface="+mn-ea"/>
              </a:rPr>
              <a:t>Sijie</a:t>
            </a:r>
            <a:r>
              <a:rPr lang="en-US" altLang="zh-CN" dirty="0">
                <a:latin typeface="Times New Roman" panose="02020603050405020304" pitchFamily="18" charset="0"/>
                <a:cs typeface="Times New Roman" panose="02020603050405020304" pitchFamily="18" charset="0"/>
                <a:sym typeface="+mn-ea"/>
              </a:rPr>
              <a:t> Xiong, </a:t>
            </a:r>
            <a:r>
              <a:rPr lang="en-US" altLang="zh-CN" b="1" dirty="0">
                <a:latin typeface="Times New Roman" panose="02020603050405020304" pitchFamily="18" charset="0"/>
                <a:cs typeface="Times New Roman" panose="02020603050405020304" pitchFamily="18" charset="0"/>
                <a:sym typeface="+mn-ea"/>
              </a:rPr>
              <a:t>Yuanyuan Zhang</a:t>
            </a:r>
            <a:r>
              <a:rPr lang="en-US" altLang="zh-CN" dirty="0">
                <a:latin typeface="Times New Roman" panose="02020603050405020304" pitchFamily="18" charset="0"/>
                <a:cs typeface="Times New Roman" panose="02020603050405020304" pitchFamily="18" charset="0"/>
                <a:sym typeface="+mn-ea"/>
              </a:rPr>
              <a:t>, Cheng Tang, </a:t>
            </a:r>
            <a:r>
              <a:rPr lang="en-US" altLang="zh-CN" dirty="0" err="1">
                <a:latin typeface="Times New Roman" panose="02020603050405020304" pitchFamily="18" charset="0"/>
                <a:cs typeface="Times New Roman" panose="02020603050405020304" pitchFamily="18" charset="0"/>
                <a:sym typeface="+mn-ea"/>
              </a:rPr>
              <a:t>Haoling</a:t>
            </a:r>
            <a:r>
              <a:rPr lang="en-US" altLang="zh-CN" dirty="0">
                <a:latin typeface="Times New Roman" panose="02020603050405020304" pitchFamily="18" charset="0"/>
                <a:cs typeface="Times New Roman" panose="02020603050405020304" pitchFamily="18" charset="0"/>
                <a:sym typeface="+mn-ea"/>
              </a:rPr>
              <a:t> Xiong, </a:t>
            </a:r>
            <a:r>
              <a:rPr lang="en-US" altLang="zh-CN" dirty="0" err="1">
                <a:latin typeface="Times New Roman" panose="02020603050405020304" pitchFamily="18" charset="0"/>
                <a:cs typeface="Times New Roman" panose="02020603050405020304" pitchFamily="18" charset="0"/>
                <a:sym typeface="+mn-ea"/>
              </a:rPr>
              <a:t>Yiding</a:t>
            </a:r>
            <a:r>
              <a:rPr lang="en-US" altLang="zh-CN" dirty="0">
                <a:latin typeface="Times New Roman" panose="02020603050405020304" pitchFamily="18" charset="0"/>
                <a:cs typeface="Times New Roman" panose="02020603050405020304" pitchFamily="18" charset="0"/>
                <a:sym typeface="+mn-ea"/>
              </a:rPr>
              <a:t> Li, Atsushi Shimada,</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“U-MA: A Unified Framework with Differential Mamba under Parallel U-Net Scheme for Time Series Forecasting”, </a:t>
            </a:r>
            <a:r>
              <a:rPr lang="en-US" altLang="zh-CN" b="1" i="1" dirty="0">
                <a:latin typeface="Times New Roman" panose="02020603050405020304" pitchFamily="18" charset="0"/>
                <a:cs typeface="Times New Roman" panose="02020603050405020304" pitchFamily="18" charset="0"/>
                <a:sym typeface="+mn-ea"/>
              </a:rPr>
              <a:t>Engineering Applications of Artificial Intelligence</a:t>
            </a:r>
            <a:r>
              <a:rPr lang="en-US" altLang="zh-CN" dirty="0">
                <a:latin typeface="Times New Roman" panose="02020603050405020304" pitchFamily="18" charset="0"/>
                <a:cs typeface="Times New Roman" panose="02020603050405020304" pitchFamily="18" charset="0"/>
                <a:sym typeface="+mn-ea"/>
              </a:rPr>
              <a:t>. (Under Review)</a:t>
            </a:r>
          </a:p>
          <a:p>
            <a:pPr marL="342900" indent="-342900" algn="just">
              <a:spcAft>
                <a:spcPts val="600"/>
              </a:spcAft>
              <a:buFont typeface="+mj-lt"/>
              <a:buAutoNum type="arabicPeriod" startAt="6"/>
            </a:pPr>
            <a:r>
              <a:rPr lang="en-US" altLang="zh-CN" dirty="0" err="1">
                <a:latin typeface="Times New Roman" panose="02020603050405020304" pitchFamily="18" charset="0"/>
                <a:cs typeface="Times New Roman" panose="02020603050405020304" pitchFamily="18" charset="0"/>
                <a:sym typeface="+mn-ea"/>
              </a:rPr>
              <a:t>Sijie</a:t>
            </a:r>
            <a:r>
              <a:rPr lang="en-US" altLang="zh-CN" dirty="0">
                <a:latin typeface="Times New Roman" panose="02020603050405020304" pitchFamily="18" charset="0"/>
                <a:cs typeface="Times New Roman" panose="02020603050405020304" pitchFamily="18" charset="0"/>
                <a:sym typeface="+mn-ea"/>
              </a:rPr>
              <a:t> Xiong, Cheng Tang, </a:t>
            </a:r>
            <a:r>
              <a:rPr lang="en-US" altLang="zh-CN" b="1" dirty="0">
                <a:latin typeface="Times New Roman" panose="02020603050405020304" pitchFamily="18" charset="0"/>
                <a:cs typeface="Times New Roman" panose="02020603050405020304" pitchFamily="18" charset="0"/>
                <a:sym typeface="+mn-ea"/>
              </a:rPr>
              <a:t>Yuanyuan Zhang</a:t>
            </a:r>
            <a:r>
              <a:rPr lang="en-US" altLang="zh-CN" dirty="0">
                <a:latin typeface="Times New Roman" panose="02020603050405020304" pitchFamily="18" charset="0"/>
                <a:cs typeface="Times New Roman" panose="02020603050405020304" pitchFamily="18" charset="0"/>
                <a:sym typeface="+mn-ea"/>
              </a:rPr>
              <a:t>, </a:t>
            </a:r>
            <a:r>
              <a:rPr lang="en-US" altLang="zh-CN" dirty="0" err="1">
                <a:latin typeface="Times New Roman" panose="02020603050405020304" pitchFamily="18" charset="0"/>
                <a:cs typeface="Times New Roman" panose="02020603050405020304" pitchFamily="18" charset="0"/>
                <a:sym typeface="+mn-ea"/>
              </a:rPr>
              <a:t>Haoling</a:t>
            </a:r>
            <a:r>
              <a:rPr lang="en-US" altLang="zh-CN" dirty="0">
                <a:latin typeface="Times New Roman" panose="02020603050405020304" pitchFamily="18" charset="0"/>
                <a:cs typeface="Times New Roman" panose="02020603050405020304" pitchFamily="18" charset="0"/>
                <a:sym typeface="+mn-ea"/>
              </a:rPr>
              <a:t> Xiong, </a:t>
            </a:r>
            <a:r>
              <a:rPr lang="en-US" altLang="zh-CN" dirty="0" err="1">
                <a:latin typeface="Times New Roman" panose="02020603050405020304" pitchFamily="18" charset="0"/>
                <a:cs typeface="Times New Roman" panose="02020603050405020304" pitchFamily="18" charset="0"/>
                <a:sym typeface="+mn-ea"/>
              </a:rPr>
              <a:t>Youhao</a:t>
            </a:r>
            <a:r>
              <a:rPr lang="en-US" altLang="zh-CN" dirty="0">
                <a:latin typeface="Times New Roman" panose="02020603050405020304" pitchFamily="18" charset="0"/>
                <a:cs typeface="Times New Roman" panose="02020603050405020304" pitchFamily="18" charset="0"/>
                <a:sym typeface="+mn-ea"/>
              </a:rPr>
              <a:t> Xu, Atsushi Shimada,</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“CME-Mamba with Enhancing Nonlinear Dependencies for Time Series Forecasting”, </a:t>
            </a:r>
            <a:r>
              <a:rPr lang="en-US" altLang="zh-CN" b="1" i="1" dirty="0">
                <a:latin typeface="Times New Roman" panose="02020603050405020304" pitchFamily="18" charset="0"/>
                <a:cs typeface="Times New Roman" panose="02020603050405020304" pitchFamily="18" charset="0"/>
                <a:sym typeface="+mn-ea"/>
              </a:rPr>
              <a:t>Applied Soft Computing</a:t>
            </a:r>
            <a:r>
              <a:rPr lang="en-US" altLang="zh-CN" dirty="0">
                <a:latin typeface="Times New Roman" panose="02020603050405020304" pitchFamily="18" charset="0"/>
                <a:cs typeface="Times New Roman" panose="02020603050405020304" pitchFamily="18" charset="0"/>
                <a:sym typeface="+mn-ea"/>
              </a:rPr>
              <a:t>. (Under Review)</a:t>
            </a:r>
          </a:p>
          <a:p>
            <a:pPr marL="342900" indent="-342900" algn="just">
              <a:spcAft>
                <a:spcPts val="600"/>
              </a:spcAft>
              <a:buFont typeface="+mj-lt"/>
              <a:buAutoNum type="arabicPeriod" startAt="6"/>
            </a:pPr>
            <a:r>
              <a:rPr lang="en-US" altLang="zh-CN" dirty="0" err="1">
                <a:latin typeface="Times New Roman" panose="02020603050405020304" pitchFamily="18" charset="0"/>
                <a:cs typeface="Times New Roman" panose="02020603050405020304" pitchFamily="18" charset="0"/>
                <a:sym typeface="+mn-ea"/>
              </a:rPr>
              <a:t>Sijie</a:t>
            </a:r>
            <a:r>
              <a:rPr lang="en-US" altLang="zh-CN" dirty="0">
                <a:latin typeface="Times New Roman" panose="02020603050405020304" pitchFamily="18" charset="0"/>
                <a:cs typeface="Times New Roman" panose="02020603050405020304" pitchFamily="18" charset="0"/>
                <a:sym typeface="+mn-ea"/>
              </a:rPr>
              <a:t> Xiong, </a:t>
            </a:r>
            <a:r>
              <a:rPr lang="en-US" altLang="zh-CN" b="1" dirty="0">
                <a:latin typeface="Times New Roman" panose="02020603050405020304" pitchFamily="18" charset="0"/>
                <a:cs typeface="Times New Roman" panose="02020603050405020304" pitchFamily="18" charset="0"/>
                <a:sym typeface="+mn-ea"/>
              </a:rPr>
              <a:t>Yuanyuan Zhang</a:t>
            </a:r>
            <a:r>
              <a:rPr lang="en-US" altLang="zh-CN" dirty="0">
                <a:latin typeface="Times New Roman" panose="02020603050405020304" pitchFamily="18" charset="0"/>
                <a:cs typeface="Times New Roman" panose="02020603050405020304" pitchFamily="18" charset="0"/>
                <a:sym typeface="+mn-ea"/>
              </a:rPr>
              <a:t>, Cheng Tang, Fumiya Okubo,</a:t>
            </a:r>
            <a:r>
              <a:rPr lang="zh-CN" altLang="en-US" dirty="0">
                <a:latin typeface="Times New Roman" panose="02020603050405020304" pitchFamily="18" charset="0"/>
                <a:cs typeface="Times New Roman" panose="02020603050405020304" pitchFamily="18" charset="0"/>
                <a:sym typeface="+mn-ea"/>
              </a:rPr>
              <a:t> </a:t>
            </a:r>
            <a:r>
              <a:rPr lang="en-US" altLang="zh-CN" dirty="0" err="1">
                <a:latin typeface="Times New Roman" panose="02020603050405020304" pitchFamily="18" charset="0"/>
                <a:cs typeface="Times New Roman" panose="02020603050405020304" pitchFamily="18" charset="0"/>
                <a:sym typeface="+mn-ea"/>
              </a:rPr>
              <a:t>Yinlong</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Hu, Atsushi Shimada,</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a:t>
            </a:r>
            <a:r>
              <a:rPr lang="en-US" altLang="zh-CN" dirty="0" err="1">
                <a:latin typeface="Times New Roman" panose="02020603050405020304" pitchFamily="18" charset="0"/>
                <a:cs typeface="Times New Roman" panose="02020603050405020304" pitchFamily="18" charset="0"/>
                <a:sym typeface="+mn-ea"/>
              </a:rPr>
              <a:t>PIDTracker</a:t>
            </a:r>
            <a:r>
              <a:rPr lang="en-US" altLang="zh-CN" dirty="0">
                <a:latin typeface="Times New Roman" panose="02020603050405020304" pitchFamily="18" charset="0"/>
                <a:cs typeface="Times New Roman" panose="02020603050405020304" pitchFamily="18" charset="0"/>
                <a:sym typeface="+mn-ea"/>
              </a:rPr>
              <a:t>: An Efficient 2D Controllable Holt-Winters Model for Glucose Monitoring”,</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in</a:t>
            </a:r>
            <a:r>
              <a:rPr lang="en-US" altLang="zh-CN" b="1" dirty="0">
                <a:latin typeface="Times New Roman" panose="02020603050405020304" pitchFamily="18" charset="0"/>
                <a:cs typeface="Times New Roman" panose="02020603050405020304" pitchFamily="18" charset="0"/>
                <a:sym typeface="+mn-ea"/>
              </a:rPr>
              <a:t> </a:t>
            </a:r>
            <a:r>
              <a:rPr lang="en-US" altLang="zh-CN" b="1" i="1" dirty="0">
                <a:latin typeface="Times New Roman" panose="02020603050405020304" pitchFamily="18" charset="0"/>
                <a:cs typeface="Times New Roman" panose="02020603050405020304" pitchFamily="18" charset="0"/>
                <a:sym typeface="+mn-ea"/>
              </a:rPr>
              <a:t>Proceedings of the AAAI Conference on Artificial Intelligence</a:t>
            </a:r>
            <a:r>
              <a:rPr lang="en-US" altLang="zh-CN"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(Under</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Review)</a:t>
            </a:r>
          </a:p>
          <a:p>
            <a:pPr marL="342900" indent="-342900" algn="just">
              <a:spcAft>
                <a:spcPts val="600"/>
              </a:spcAft>
              <a:buFont typeface="+mj-lt"/>
              <a:buAutoNum type="arabicPeriod" startAt="6"/>
            </a:pPr>
            <a:r>
              <a:rPr lang="en-US" altLang="zh-CN" dirty="0" err="1">
                <a:latin typeface="Times New Roman" panose="02020603050405020304" pitchFamily="18" charset="0"/>
                <a:cs typeface="Times New Roman" panose="02020603050405020304" pitchFamily="18" charset="0"/>
                <a:sym typeface="+mn-ea"/>
              </a:rPr>
              <a:t>Sijie</a:t>
            </a:r>
            <a:r>
              <a:rPr lang="en-US" altLang="zh-CN" dirty="0">
                <a:latin typeface="Times New Roman" panose="02020603050405020304" pitchFamily="18" charset="0"/>
                <a:cs typeface="Times New Roman" panose="02020603050405020304" pitchFamily="18" charset="0"/>
                <a:sym typeface="+mn-ea"/>
              </a:rPr>
              <a:t> Xiong, </a:t>
            </a:r>
            <a:r>
              <a:rPr lang="en-US" altLang="zh-CN" dirty="0" err="1">
                <a:latin typeface="Times New Roman" panose="02020603050405020304" pitchFamily="18" charset="0"/>
                <a:cs typeface="Times New Roman" panose="02020603050405020304" pitchFamily="18" charset="0"/>
                <a:sym typeface="+mn-ea"/>
              </a:rPr>
              <a:t>Jianing</a:t>
            </a:r>
            <a:r>
              <a:rPr lang="en-US" altLang="zh-CN" dirty="0">
                <a:latin typeface="Times New Roman" panose="02020603050405020304" pitchFamily="18" charset="0"/>
                <a:cs typeface="Times New Roman" panose="02020603050405020304" pitchFamily="18" charset="0"/>
                <a:sym typeface="+mn-ea"/>
              </a:rPr>
              <a:t> Wang, </a:t>
            </a:r>
            <a:r>
              <a:rPr lang="en-US" altLang="zh-CN" b="1" dirty="0">
                <a:latin typeface="Times New Roman" panose="02020603050405020304" pitchFamily="18" charset="0"/>
                <a:cs typeface="Times New Roman" panose="02020603050405020304" pitchFamily="18" charset="0"/>
                <a:sym typeface="+mn-ea"/>
              </a:rPr>
              <a:t>Yuanyuan Zhang</a:t>
            </a:r>
            <a:r>
              <a:rPr lang="en-US" altLang="zh-CN" dirty="0">
                <a:latin typeface="Times New Roman" panose="02020603050405020304" pitchFamily="18" charset="0"/>
                <a:cs typeface="Times New Roman" panose="02020603050405020304" pitchFamily="18" charset="0"/>
                <a:sym typeface="+mn-ea"/>
              </a:rPr>
              <a:t>, Cheng Tang, Fumiya Okubo, Atsushi Shimada,</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a:t>
            </a:r>
            <a:r>
              <a:rPr lang="en-US" altLang="zh-CN" dirty="0" err="1">
                <a:latin typeface="Times New Roman" panose="02020603050405020304" pitchFamily="18" charset="0"/>
                <a:cs typeface="Times New Roman" panose="02020603050405020304" pitchFamily="18" charset="0"/>
                <a:sym typeface="+mn-ea"/>
              </a:rPr>
              <a:t>GlucoMixer</a:t>
            </a:r>
            <a:r>
              <a:rPr lang="en-US" altLang="zh-CN" dirty="0">
                <a:latin typeface="Times New Roman" panose="02020603050405020304" pitchFamily="18" charset="0"/>
                <a:cs typeface="Times New Roman" panose="02020603050405020304" pitchFamily="18" charset="0"/>
                <a:sym typeface="+mn-ea"/>
              </a:rPr>
              <a:t>: An Efficient Continuous Glucose Monitoring Model with Mixers”,</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in</a:t>
            </a:r>
            <a:r>
              <a:rPr lang="en-US" altLang="zh-CN" b="1" dirty="0">
                <a:latin typeface="Times New Roman" panose="02020603050405020304" pitchFamily="18" charset="0"/>
                <a:cs typeface="Times New Roman" panose="02020603050405020304" pitchFamily="18" charset="0"/>
                <a:sym typeface="+mn-ea"/>
              </a:rPr>
              <a:t> </a:t>
            </a:r>
            <a:r>
              <a:rPr lang="en-US" altLang="zh-CN" b="1" i="1" dirty="0">
                <a:latin typeface="Times New Roman" panose="02020603050405020304" pitchFamily="18" charset="0"/>
                <a:cs typeface="Times New Roman" panose="02020603050405020304" pitchFamily="18" charset="0"/>
                <a:sym typeface="+mn-ea"/>
              </a:rPr>
              <a:t>Proceedings of the AAAI Conference on Artificial Intelligence</a:t>
            </a:r>
            <a:r>
              <a:rPr lang="en-US" altLang="zh-CN"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(Under</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Review)</a:t>
            </a:r>
          </a:p>
        </p:txBody>
      </p:sp>
    </p:spTree>
    <p:extLst>
      <p:ext uri="{BB962C8B-B14F-4D97-AF65-F5344CB8AC3E}">
        <p14:creationId xmlns:p14="http://schemas.microsoft.com/office/powerpoint/2010/main" val="4274251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C121E-2F50-5671-6409-7CC5A0CE68A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1265061-F619-D144-C6E4-C8B875D15E70}"/>
              </a:ext>
            </a:extLst>
          </p:cNvPr>
          <p:cNvSpPr>
            <a:spLocks noGrp="1"/>
          </p:cNvSpPr>
          <p:nvPr>
            <p:ph type="dt" sz="half" idx="10"/>
          </p:nvPr>
        </p:nvSpPr>
        <p:spPr>
          <a:xfrm>
            <a:off x="838200" y="6439535"/>
            <a:ext cx="2743200" cy="365125"/>
          </a:xfrm>
        </p:spPr>
        <p:txBody>
          <a:bodyPr/>
          <a:lstStyle/>
          <a:p>
            <a:fld id="{4D63FB43-827A-534E-8DB1-4C5A6FEE9DB7}"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BC4CEB68-3AFC-A59A-03A0-BD3C8803127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F820DBB0-8BD7-20F9-D720-99402093E7D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38</a:t>
            </a:fld>
            <a:endParaRPr lang="zh-CN" altLang="en-US"/>
          </a:p>
        </p:txBody>
      </p:sp>
      <p:sp>
        <p:nvSpPr>
          <p:cNvPr id="13" name="Rectangle 6">
            <a:extLst>
              <a:ext uri="{FF2B5EF4-FFF2-40B4-BE49-F238E27FC236}">
                <a16:creationId xmlns:a16="http://schemas.microsoft.com/office/drawing/2014/main" id="{8CDFEB17-7250-D337-2A02-D5A6F69E5E22}"/>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矩形 22">
            <a:extLst>
              <a:ext uri="{FF2B5EF4-FFF2-40B4-BE49-F238E27FC236}">
                <a16:creationId xmlns:a16="http://schemas.microsoft.com/office/drawing/2014/main" id="{11249C52-B870-48CA-7236-6FB44677FDE1}"/>
              </a:ext>
            </a:extLst>
          </p:cNvPr>
          <p:cNvSpPr/>
          <p:nvPr/>
        </p:nvSpPr>
        <p:spPr>
          <a:xfrm>
            <a:off x="2480158"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CB0FC59-27AD-E517-324E-D4979176C2AF}"/>
              </a:ext>
            </a:extLst>
          </p:cNvPr>
          <p:cNvSpPr/>
          <p:nvPr/>
        </p:nvSpPr>
        <p:spPr>
          <a:xfrm>
            <a:off x="2616048"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ed Rectangle 40">
            <a:extLst>
              <a:ext uri="{FF2B5EF4-FFF2-40B4-BE49-F238E27FC236}">
                <a16:creationId xmlns:a16="http://schemas.microsoft.com/office/drawing/2014/main" id="{DB1600FE-FBAC-2AA7-A837-3600C73C32BA}"/>
              </a:ext>
            </a:extLst>
          </p:cNvPr>
          <p:cNvSpPr/>
          <p:nvPr/>
        </p:nvSpPr>
        <p:spPr>
          <a:xfrm>
            <a:off x="85335"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Conclusions</a:t>
            </a:r>
          </a:p>
        </p:txBody>
      </p:sp>
      <p:sp>
        <p:nvSpPr>
          <p:cNvPr id="42" name="Rounded Rectangle 41">
            <a:extLst>
              <a:ext uri="{FF2B5EF4-FFF2-40B4-BE49-F238E27FC236}">
                <a16:creationId xmlns:a16="http://schemas.microsoft.com/office/drawing/2014/main" id="{3AAE5053-AB6B-9B52-BF2A-D0FC01A6FDEB}"/>
              </a:ext>
            </a:extLst>
          </p:cNvPr>
          <p:cNvSpPr/>
          <p:nvPr/>
        </p:nvSpPr>
        <p:spPr>
          <a:xfrm>
            <a:off x="2849746"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altLang="zh-CN" sz="2800" b="1" dirty="0">
                <a:solidFill>
                  <a:srgbClr val="000000"/>
                </a:solidFill>
                <a:effectLst/>
                <a:latin typeface="Times New Roman" panose="02020603050405020304" pitchFamily="18" charset="0"/>
              </a:rPr>
              <a:t>Conclusions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Future</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work</a:t>
            </a:r>
            <a:endParaRPr lang="en-US" sz="2800" b="1" dirty="0">
              <a:solidFill>
                <a:srgbClr val="000000"/>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8F4E2ECB-7C03-0CF0-918D-0400359509D6}"/>
              </a:ext>
            </a:extLst>
          </p:cNvPr>
          <p:cNvSpPr txBox="1"/>
          <p:nvPr/>
        </p:nvSpPr>
        <p:spPr>
          <a:xfrm>
            <a:off x="162046" y="935280"/>
            <a:ext cx="10822329" cy="1704569"/>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Future</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work:</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Multi-sensor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fusion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advanced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healthcare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monitoring.</a:t>
            </a: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Evaluation on the dataset for patients.</a:t>
            </a: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Integrated sensing and communication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6G).</a:t>
            </a:r>
          </a:p>
        </p:txBody>
      </p:sp>
      <p:grpSp>
        <p:nvGrpSpPr>
          <p:cNvPr id="5" name="Group 4">
            <a:extLst>
              <a:ext uri="{FF2B5EF4-FFF2-40B4-BE49-F238E27FC236}">
                <a16:creationId xmlns:a16="http://schemas.microsoft.com/office/drawing/2014/main" id="{84554CF6-23AD-B967-6375-15C4477749BF}"/>
              </a:ext>
            </a:extLst>
          </p:cNvPr>
          <p:cNvGrpSpPr/>
          <p:nvPr/>
        </p:nvGrpSpPr>
        <p:grpSpPr>
          <a:xfrm>
            <a:off x="949332" y="676439"/>
            <a:ext cx="619410" cy="102635"/>
            <a:chOff x="1523190" y="695101"/>
            <a:chExt cx="619410" cy="102635"/>
          </a:xfrm>
        </p:grpSpPr>
        <p:grpSp>
          <p:nvGrpSpPr>
            <p:cNvPr id="6" name="Group 5">
              <a:extLst>
                <a:ext uri="{FF2B5EF4-FFF2-40B4-BE49-F238E27FC236}">
                  <a16:creationId xmlns:a16="http://schemas.microsoft.com/office/drawing/2014/main" id="{8A7D0673-E232-6C48-F05E-FD3026F89EC8}"/>
                </a:ext>
              </a:extLst>
            </p:cNvPr>
            <p:cNvGrpSpPr/>
            <p:nvPr/>
          </p:nvGrpSpPr>
          <p:grpSpPr>
            <a:xfrm>
              <a:off x="1523190" y="695101"/>
              <a:ext cx="360788" cy="102635"/>
              <a:chOff x="7461145" y="686645"/>
              <a:chExt cx="360788" cy="102635"/>
            </a:xfrm>
          </p:grpSpPr>
          <p:sp>
            <p:nvSpPr>
              <p:cNvPr id="8" name="Oval 7">
                <a:extLst>
                  <a:ext uri="{FF2B5EF4-FFF2-40B4-BE49-F238E27FC236}">
                    <a16:creationId xmlns:a16="http://schemas.microsoft.com/office/drawing/2014/main" id="{CB3419DE-7F02-B684-322C-89E6C71EDD6B}"/>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1" name="Oval 10">
                <a:extLst>
                  <a:ext uri="{FF2B5EF4-FFF2-40B4-BE49-F238E27FC236}">
                    <a16:creationId xmlns:a16="http://schemas.microsoft.com/office/drawing/2014/main" id="{7497E216-3EA6-E5FA-D8B8-D9771C3E06ED}"/>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7" name="Oval 6">
              <a:extLst>
                <a:ext uri="{FF2B5EF4-FFF2-40B4-BE49-F238E27FC236}">
                  <a16:creationId xmlns:a16="http://schemas.microsoft.com/office/drawing/2014/main" id="{7D398F68-1683-880D-6F93-C6E58EEE8DB4}"/>
                </a:ext>
              </a:extLst>
            </p:cNvPr>
            <p:cNvSpPr/>
            <p:nvPr/>
          </p:nvSpPr>
          <p:spPr>
            <a:xfrm>
              <a:off x="2040434" y="695101"/>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grpSp>
        <p:nvGrpSpPr>
          <p:cNvPr id="58" name="Group 57">
            <a:extLst>
              <a:ext uri="{FF2B5EF4-FFF2-40B4-BE49-F238E27FC236}">
                <a16:creationId xmlns:a16="http://schemas.microsoft.com/office/drawing/2014/main" id="{BED3C3FE-0041-7710-4D2D-4C9566289AE4}"/>
              </a:ext>
            </a:extLst>
          </p:cNvPr>
          <p:cNvGrpSpPr/>
          <p:nvPr/>
        </p:nvGrpSpPr>
        <p:grpSpPr>
          <a:xfrm>
            <a:off x="162046" y="3574883"/>
            <a:ext cx="7098094" cy="2322705"/>
            <a:chOff x="162510" y="3353594"/>
            <a:chExt cx="7098094" cy="2322705"/>
          </a:xfrm>
        </p:grpSpPr>
        <p:pic>
          <p:nvPicPr>
            <p:cNvPr id="14" name="Picture 13" descr="A person looking at a robot&#10;&#10;Description automatically generated">
              <a:extLst>
                <a:ext uri="{FF2B5EF4-FFF2-40B4-BE49-F238E27FC236}">
                  <a16:creationId xmlns:a16="http://schemas.microsoft.com/office/drawing/2014/main" id="{5418AA0B-54A8-2B49-360C-2D463EFE7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10" y="3437247"/>
              <a:ext cx="2300966" cy="1777282"/>
            </a:xfrm>
            <a:prstGeom prst="rect">
              <a:avLst/>
            </a:prstGeom>
          </p:spPr>
        </p:pic>
        <p:cxnSp>
          <p:nvCxnSpPr>
            <p:cNvPr id="15" name="直线箭头连接符 256">
              <a:extLst>
                <a:ext uri="{FF2B5EF4-FFF2-40B4-BE49-F238E27FC236}">
                  <a16:creationId xmlns:a16="http://schemas.microsoft.com/office/drawing/2014/main" id="{7508FFEC-4DE1-533A-5456-5CAE36FB5524}"/>
                </a:ext>
              </a:extLst>
            </p:cNvPr>
            <p:cNvCxnSpPr>
              <a:cxnSpLocks/>
              <a:stCxn id="16" idx="6"/>
              <a:endCxn id="18" idx="1"/>
            </p:cNvCxnSpPr>
            <p:nvPr/>
          </p:nvCxnSpPr>
          <p:spPr>
            <a:xfrm>
              <a:off x="2002865" y="4740076"/>
              <a:ext cx="676591" cy="360736"/>
            </a:xfrm>
            <a:prstGeom prst="straightConnector1">
              <a:avLst/>
            </a:prstGeom>
            <a:ln w="38100">
              <a:solidFill>
                <a:srgbClr val="767171"/>
              </a:solidFill>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E14F3206-F0A9-E3DE-D838-9ED729A120A3}"/>
                </a:ext>
              </a:extLst>
            </p:cNvPr>
            <p:cNvSpPr/>
            <p:nvPr/>
          </p:nvSpPr>
          <p:spPr>
            <a:xfrm>
              <a:off x="1429230" y="4453258"/>
              <a:ext cx="573635" cy="573635"/>
            </a:xfrm>
            <a:prstGeom prst="ellipse">
              <a:avLst/>
            </a:prstGeom>
            <a:noFill/>
            <a:ln w="38100">
              <a:solidFill>
                <a:srgbClr val="00FF7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400"/>
            </a:p>
          </p:txBody>
        </p:sp>
        <p:pic>
          <p:nvPicPr>
            <p:cNvPr id="18" name="Picture 17" descr="A red and green circuit board&#10;&#10;Description automatically generated">
              <a:extLst>
                <a:ext uri="{FF2B5EF4-FFF2-40B4-BE49-F238E27FC236}">
                  <a16:creationId xmlns:a16="http://schemas.microsoft.com/office/drawing/2014/main" id="{3BECA68F-A40F-E86D-6061-F74AF9F64B51}"/>
                </a:ext>
              </a:extLst>
            </p:cNvPr>
            <p:cNvPicPr>
              <a:picLocks noChangeAspect="1"/>
            </p:cNvPicPr>
            <p:nvPr/>
          </p:nvPicPr>
          <p:blipFill>
            <a:blip r:embed="rId4">
              <a:extLst>
                <a:ext uri="{28A0092B-C50C-407E-A947-70E740481C1C}">
                  <a14:useLocalDpi xmlns:a14="http://schemas.microsoft.com/office/drawing/2010/main" val="0"/>
                </a:ext>
              </a:extLst>
            </a:blip>
            <a:srcRect l="19420" t="4243" r="8318" b="10300"/>
            <a:stretch/>
          </p:blipFill>
          <p:spPr>
            <a:xfrm>
              <a:off x="2679456" y="4776870"/>
              <a:ext cx="732576" cy="647884"/>
            </a:xfrm>
            <a:prstGeom prst="rect">
              <a:avLst/>
            </a:prstGeom>
          </p:spPr>
        </p:pic>
        <p:sp>
          <p:nvSpPr>
            <p:cNvPr id="19" name="Oval 18">
              <a:extLst>
                <a:ext uri="{FF2B5EF4-FFF2-40B4-BE49-F238E27FC236}">
                  <a16:creationId xmlns:a16="http://schemas.microsoft.com/office/drawing/2014/main" id="{ED37D929-19F5-D5E2-D23F-A79E915084F0}"/>
                </a:ext>
              </a:extLst>
            </p:cNvPr>
            <p:cNvSpPr/>
            <p:nvPr/>
          </p:nvSpPr>
          <p:spPr>
            <a:xfrm>
              <a:off x="1547103" y="3562174"/>
              <a:ext cx="255587" cy="255587"/>
            </a:xfrm>
            <a:prstGeom prst="ellipse">
              <a:avLst/>
            </a:prstGeom>
            <a:noFill/>
            <a:ln w="38100">
              <a:solidFill>
                <a:srgbClr val="00FF7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400"/>
            </a:p>
          </p:txBody>
        </p:sp>
        <p:cxnSp>
          <p:nvCxnSpPr>
            <p:cNvPr id="22" name="直线箭头连接符 256">
              <a:extLst>
                <a:ext uri="{FF2B5EF4-FFF2-40B4-BE49-F238E27FC236}">
                  <a16:creationId xmlns:a16="http://schemas.microsoft.com/office/drawing/2014/main" id="{52E4412B-B4D9-BA34-9907-2302FBD00A1E}"/>
                </a:ext>
              </a:extLst>
            </p:cNvPr>
            <p:cNvCxnSpPr>
              <a:cxnSpLocks/>
              <a:stCxn id="19" idx="6"/>
              <a:endCxn id="25" idx="1"/>
            </p:cNvCxnSpPr>
            <p:nvPr/>
          </p:nvCxnSpPr>
          <p:spPr>
            <a:xfrm flipV="1">
              <a:off x="1802690" y="3582495"/>
              <a:ext cx="841935" cy="107473"/>
            </a:xfrm>
            <a:prstGeom prst="straightConnector1">
              <a:avLst/>
            </a:prstGeom>
            <a:ln w="38100">
              <a:solidFill>
                <a:srgbClr val="767171"/>
              </a:solidFill>
              <a:tailEnd type="triangle"/>
            </a:ln>
          </p:spPr>
          <p:style>
            <a:lnRef idx="1">
              <a:schemeClr val="dk1"/>
            </a:lnRef>
            <a:fillRef idx="0">
              <a:schemeClr val="dk1"/>
            </a:fillRef>
            <a:effectRef idx="0">
              <a:schemeClr val="dk1"/>
            </a:effectRef>
            <a:fontRef idx="minor">
              <a:schemeClr val="tx1"/>
            </a:fontRef>
          </p:style>
        </p:cxnSp>
        <p:sp>
          <p:nvSpPr>
            <p:cNvPr id="23" name="矩形 33">
              <a:extLst>
                <a:ext uri="{FF2B5EF4-FFF2-40B4-BE49-F238E27FC236}">
                  <a16:creationId xmlns:a16="http://schemas.microsoft.com/office/drawing/2014/main" id="{35166535-A73E-B914-92C5-0851608A5536}"/>
                </a:ext>
              </a:extLst>
            </p:cNvPr>
            <p:cNvSpPr/>
            <p:nvPr/>
          </p:nvSpPr>
          <p:spPr>
            <a:xfrm>
              <a:off x="2657633" y="3741923"/>
              <a:ext cx="853587" cy="276999"/>
            </a:xfrm>
            <a:prstGeom prst="rect">
              <a:avLst/>
            </a:prstGeom>
          </p:spPr>
          <p:txBody>
            <a:bodyPr wrap="square" lIns="36000" tIns="0" rIns="3600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dirty="0">
                  <a:latin typeface="Times" pitchFamily="2" charset="0"/>
                </a:rPr>
                <a:t>Camera</a:t>
              </a:r>
              <a:endParaRPr kumimoji="1" lang="zh-CN" altLang="en-US" dirty="0">
                <a:latin typeface="Times" pitchFamily="2" charset="0"/>
              </a:endParaRPr>
            </a:p>
          </p:txBody>
        </p:sp>
        <p:sp>
          <p:nvSpPr>
            <p:cNvPr id="24" name="矩形 33">
              <a:extLst>
                <a:ext uri="{FF2B5EF4-FFF2-40B4-BE49-F238E27FC236}">
                  <a16:creationId xmlns:a16="http://schemas.microsoft.com/office/drawing/2014/main" id="{33C74B94-749F-0BAA-DD74-23B0DBFB976A}"/>
                </a:ext>
              </a:extLst>
            </p:cNvPr>
            <p:cNvSpPr/>
            <p:nvPr/>
          </p:nvSpPr>
          <p:spPr>
            <a:xfrm>
              <a:off x="2539032" y="5399300"/>
              <a:ext cx="1013425" cy="276999"/>
            </a:xfrm>
            <a:prstGeom prst="rect">
              <a:avLst/>
            </a:prstGeom>
          </p:spPr>
          <p:txBody>
            <a:bodyPr wrap="square" lIns="36000" tIns="0" rIns="3600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latin typeface="Times" pitchFamily="2" charset="0"/>
                </a:rPr>
                <a:t> </a:t>
              </a:r>
              <a:r>
                <a:rPr kumimoji="1" lang="en-US" altLang="zh-CN" dirty="0">
                  <a:latin typeface="Times" pitchFamily="2" charset="0"/>
                </a:rPr>
                <a:t>Radar</a:t>
              </a:r>
              <a:endParaRPr kumimoji="1" lang="zh-CN" altLang="en-US" dirty="0">
                <a:latin typeface="Times" pitchFamily="2" charset="0"/>
              </a:endParaRPr>
            </a:p>
          </p:txBody>
        </p:sp>
        <p:pic>
          <p:nvPicPr>
            <p:cNvPr id="25" name="Picture 24">
              <a:extLst>
                <a:ext uri="{FF2B5EF4-FFF2-40B4-BE49-F238E27FC236}">
                  <a16:creationId xmlns:a16="http://schemas.microsoft.com/office/drawing/2014/main" id="{C7293141-A617-83E1-6E5E-63803576B10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644625" y="3353594"/>
              <a:ext cx="767408" cy="457801"/>
            </a:xfrm>
            <a:prstGeom prst="rect">
              <a:avLst/>
            </a:prstGeom>
          </p:spPr>
        </p:pic>
        <p:sp>
          <p:nvSpPr>
            <p:cNvPr id="26" name="矩形 33">
              <a:extLst>
                <a:ext uri="{FF2B5EF4-FFF2-40B4-BE49-F238E27FC236}">
                  <a16:creationId xmlns:a16="http://schemas.microsoft.com/office/drawing/2014/main" id="{23A4DD2C-C8F9-1CA9-7DE4-33F8AAF79A2F}"/>
                </a:ext>
              </a:extLst>
            </p:cNvPr>
            <p:cNvSpPr/>
            <p:nvPr/>
          </p:nvSpPr>
          <p:spPr>
            <a:xfrm>
              <a:off x="3734483" y="4877960"/>
              <a:ext cx="1330170" cy="50552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60"/>
                </a:lnSpc>
              </a:pPr>
              <a:r>
                <a:rPr kumimoji="1" lang="en-US" altLang="zh-CN" dirty="0">
                  <a:latin typeface="Times" pitchFamily="2" charset="0"/>
                </a:rPr>
                <a:t>DL</a:t>
              </a:r>
              <a:r>
                <a:rPr kumimoji="1" lang="zh-CN" altLang="en-US" dirty="0">
                  <a:latin typeface="Times" pitchFamily="2" charset="0"/>
                </a:rPr>
                <a:t> </a:t>
              </a:r>
              <a:r>
                <a:rPr kumimoji="1" lang="en-CN" altLang="zh-CN" dirty="0">
                  <a:latin typeface="Times" pitchFamily="2" charset="0"/>
                </a:rPr>
                <a:t>Info</a:t>
              </a:r>
              <a:r>
                <a:rPr kumimoji="1" lang="en-US" altLang="zh-CN" dirty="0">
                  <a:latin typeface="Times" pitchFamily="2" charset="0"/>
                </a:rPr>
                <a:t>.</a:t>
              </a:r>
              <a:r>
                <a:rPr kumimoji="1" lang="zh-CN" altLang="en-US" dirty="0">
                  <a:latin typeface="Times" pitchFamily="2" charset="0"/>
                </a:rPr>
                <a:t> </a:t>
              </a:r>
              <a:r>
                <a:rPr kumimoji="1" lang="en-US" altLang="zh-CN" dirty="0">
                  <a:latin typeface="Times" pitchFamily="2" charset="0"/>
                </a:rPr>
                <a:t>Fusion</a:t>
              </a:r>
            </a:p>
          </p:txBody>
        </p:sp>
        <p:cxnSp>
          <p:nvCxnSpPr>
            <p:cNvPr id="27" name="Elbow Connector 26">
              <a:extLst>
                <a:ext uri="{FF2B5EF4-FFF2-40B4-BE49-F238E27FC236}">
                  <a16:creationId xmlns:a16="http://schemas.microsoft.com/office/drawing/2014/main" id="{98C2A394-58D0-C95F-F811-DFB10D91DF96}"/>
                </a:ext>
              </a:extLst>
            </p:cNvPr>
            <p:cNvCxnSpPr>
              <a:cxnSpLocks/>
              <a:stCxn id="25" idx="3"/>
              <a:endCxn id="31" idx="1"/>
            </p:cNvCxnSpPr>
            <p:nvPr/>
          </p:nvCxnSpPr>
          <p:spPr>
            <a:xfrm>
              <a:off x="3412033" y="3582495"/>
              <a:ext cx="525545" cy="734175"/>
            </a:xfrm>
            <a:prstGeom prst="bentConnector3">
              <a:avLst>
                <a:gd name="adj1" fmla="val 50000"/>
              </a:avLst>
            </a:prstGeom>
            <a:ln w="38100" cap="rnd">
              <a:solidFill>
                <a:srgbClr val="767171"/>
              </a:solidFill>
              <a:round/>
              <a:tailEnd type="triangle"/>
            </a:ln>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439CEC36-DD90-2C48-2AE2-045C22782257}"/>
                </a:ext>
              </a:extLst>
            </p:cNvPr>
            <p:cNvCxnSpPr>
              <a:cxnSpLocks/>
              <a:stCxn id="18" idx="3"/>
              <a:endCxn id="31" idx="1"/>
            </p:cNvCxnSpPr>
            <p:nvPr/>
          </p:nvCxnSpPr>
          <p:spPr>
            <a:xfrm flipV="1">
              <a:off x="3412033" y="4316670"/>
              <a:ext cx="525545" cy="784143"/>
            </a:xfrm>
            <a:prstGeom prst="bentConnector3">
              <a:avLst>
                <a:gd name="adj1" fmla="val 50000"/>
              </a:avLst>
            </a:prstGeom>
            <a:ln w="38100" cap="rnd">
              <a:solidFill>
                <a:srgbClr val="767171"/>
              </a:solidFill>
              <a:round/>
              <a:tailEnd type="triangle"/>
            </a:ln>
          </p:spPr>
          <p:style>
            <a:lnRef idx="1">
              <a:schemeClr val="dk1"/>
            </a:lnRef>
            <a:fillRef idx="0">
              <a:schemeClr val="dk1"/>
            </a:fillRef>
            <a:effectRef idx="0">
              <a:schemeClr val="dk1"/>
            </a:effectRef>
            <a:fontRef idx="minor">
              <a:schemeClr val="tx1"/>
            </a:fontRef>
          </p:style>
        </p:cxnSp>
        <p:cxnSp>
          <p:nvCxnSpPr>
            <p:cNvPr id="30" name="直线箭头连接符 256">
              <a:extLst>
                <a:ext uri="{FF2B5EF4-FFF2-40B4-BE49-F238E27FC236}">
                  <a16:creationId xmlns:a16="http://schemas.microsoft.com/office/drawing/2014/main" id="{976CD180-30A9-2E42-39E9-F48E8FBC1717}"/>
                </a:ext>
              </a:extLst>
            </p:cNvPr>
            <p:cNvCxnSpPr>
              <a:cxnSpLocks/>
              <a:stCxn id="31" idx="3"/>
            </p:cNvCxnSpPr>
            <p:nvPr/>
          </p:nvCxnSpPr>
          <p:spPr>
            <a:xfrm>
              <a:off x="4919905" y="4316669"/>
              <a:ext cx="289497" cy="2008"/>
            </a:xfrm>
            <a:prstGeom prst="straightConnector1">
              <a:avLst/>
            </a:prstGeom>
            <a:ln w="38100">
              <a:solidFill>
                <a:srgbClr val="767171"/>
              </a:solidFill>
              <a:tailEnd type="triangle"/>
            </a:ln>
          </p:spPr>
          <p:style>
            <a:lnRef idx="1">
              <a:schemeClr val="dk1"/>
            </a:lnRef>
            <a:fillRef idx="0">
              <a:schemeClr val="dk1"/>
            </a:fillRef>
            <a:effectRef idx="0">
              <a:schemeClr val="dk1"/>
            </a:effectRef>
            <a:fontRef idx="minor">
              <a:schemeClr val="tx1"/>
            </a:fontRef>
          </p:style>
        </p:cxnSp>
        <p:pic>
          <p:nvPicPr>
            <p:cNvPr id="31" name="Picture 2" descr="Deep Learning icons for free download | Freepik">
              <a:extLst>
                <a:ext uri="{FF2B5EF4-FFF2-40B4-BE49-F238E27FC236}">
                  <a16:creationId xmlns:a16="http://schemas.microsoft.com/office/drawing/2014/main" id="{E1B250E4-ADE8-934C-9739-CED19E6CBA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7578" y="3825506"/>
              <a:ext cx="982327" cy="9823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 close-up of a computer chip&#10;&#10;Description automatically generated">
              <a:extLst>
                <a:ext uri="{FF2B5EF4-FFF2-40B4-BE49-F238E27FC236}">
                  <a16:creationId xmlns:a16="http://schemas.microsoft.com/office/drawing/2014/main" id="{234585FC-9E24-1BF8-CED7-A4F0FD359F4E}"/>
                </a:ext>
              </a:extLst>
            </p:cNvPr>
            <p:cNvPicPr>
              <a:picLocks noChangeAspect="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l="49853" t="14462" r="4618" b="15930"/>
            <a:stretch/>
          </p:blipFill>
          <p:spPr>
            <a:xfrm rot="19936734">
              <a:off x="2640669" y="3902179"/>
              <a:ext cx="879194" cy="754979"/>
            </a:xfrm>
            <a:prstGeom prst="rect">
              <a:avLst/>
            </a:prstGeom>
          </p:spPr>
        </p:pic>
        <p:sp>
          <p:nvSpPr>
            <p:cNvPr id="34" name="矩形 33">
              <a:extLst>
                <a:ext uri="{FF2B5EF4-FFF2-40B4-BE49-F238E27FC236}">
                  <a16:creationId xmlns:a16="http://schemas.microsoft.com/office/drawing/2014/main" id="{8A734A8E-2BC7-E805-8208-733A0A5051BB}"/>
                </a:ext>
              </a:extLst>
            </p:cNvPr>
            <p:cNvSpPr/>
            <p:nvPr/>
          </p:nvSpPr>
          <p:spPr>
            <a:xfrm>
              <a:off x="2689989" y="4492818"/>
              <a:ext cx="730802" cy="276999"/>
            </a:xfrm>
            <a:prstGeom prst="rect">
              <a:avLst/>
            </a:prstGeom>
          </p:spPr>
          <p:txBody>
            <a:bodyPr wrap="square" lIns="36000" tIns="0" rIns="3600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dirty="0">
                  <a:latin typeface="Times" pitchFamily="2" charset="0"/>
                </a:rPr>
                <a:t>Audio</a:t>
              </a:r>
              <a:endParaRPr kumimoji="1" lang="zh-CN" altLang="en-US" dirty="0">
                <a:latin typeface="Times" pitchFamily="2" charset="0"/>
              </a:endParaRPr>
            </a:p>
          </p:txBody>
        </p:sp>
        <p:sp>
          <p:nvSpPr>
            <p:cNvPr id="35" name="Oval 34">
              <a:extLst>
                <a:ext uri="{FF2B5EF4-FFF2-40B4-BE49-F238E27FC236}">
                  <a16:creationId xmlns:a16="http://schemas.microsoft.com/office/drawing/2014/main" id="{B94578AF-AE4F-D418-8FB3-9EFD8338806F}"/>
                </a:ext>
              </a:extLst>
            </p:cNvPr>
            <p:cNvSpPr/>
            <p:nvPr/>
          </p:nvSpPr>
          <p:spPr>
            <a:xfrm>
              <a:off x="1963353" y="3803637"/>
              <a:ext cx="257666" cy="257666"/>
            </a:xfrm>
            <a:prstGeom prst="ellipse">
              <a:avLst/>
            </a:prstGeom>
            <a:noFill/>
            <a:ln w="38100">
              <a:solidFill>
                <a:srgbClr val="00FF7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400"/>
            </a:p>
          </p:txBody>
        </p:sp>
        <p:cxnSp>
          <p:nvCxnSpPr>
            <p:cNvPr id="36" name="直线箭头连接符 256">
              <a:extLst>
                <a:ext uri="{FF2B5EF4-FFF2-40B4-BE49-F238E27FC236}">
                  <a16:creationId xmlns:a16="http://schemas.microsoft.com/office/drawing/2014/main" id="{33EAD26A-3B5F-B399-A34A-8BDF12E285D1}"/>
                </a:ext>
              </a:extLst>
            </p:cNvPr>
            <p:cNvCxnSpPr>
              <a:cxnSpLocks/>
              <a:stCxn id="35" idx="6"/>
            </p:cNvCxnSpPr>
            <p:nvPr/>
          </p:nvCxnSpPr>
          <p:spPr>
            <a:xfrm>
              <a:off x="2221020" y="3932470"/>
              <a:ext cx="530613" cy="286176"/>
            </a:xfrm>
            <a:prstGeom prst="straightConnector1">
              <a:avLst/>
            </a:prstGeom>
            <a:ln w="38100">
              <a:solidFill>
                <a:srgbClr val="767171"/>
              </a:solidFill>
              <a:tailEnd type="triangle"/>
            </a:ln>
          </p:spPr>
          <p:style>
            <a:lnRef idx="1">
              <a:schemeClr val="dk1"/>
            </a:lnRef>
            <a:fillRef idx="0">
              <a:schemeClr val="dk1"/>
            </a:fillRef>
            <a:effectRef idx="0">
              <a:schemeClr val="dk1"/>
            </a:effectRef>
            <a:fontRef idx="minor">
              <a:schemeClr val="tx1"/>
            </a:fontRef>
          </p:style>
        </p:cxnSp>
        <p:cxnSp>
          <p:nvCxnSpPr>
            <p:cNvPr id="37" name="直线箭头连接符 256">
              <a:extLst>
                <a:ext uri="{FF2B5EF4-FFF2-40B4-BE49-F238E27FC236}">
                  <a16:creationId xmlns:a16="http://schemas.microsoft.com/office/drawing/2014/main" id="{D565950E-E8D7-86E5-A6C8-CD3F7EB12403}"/>
                </a:ext>
              </a:extLst>
            </p:cNvPr>
            <p:cNvCxnSpPr>
              <a:cxnSpLocks/>
              <a:endCxn id="31" idx="1"/>
            </p:cNvCxnSpPr>
            <p:nvPr/>
          </p:nvCxnSpPr>
          <p:spPr>
            <a:xfrm>
              <a:off x="3451803" y="4316669"/>
              <a:ext cx="485774" cy="0"/>
            </a:xfrm>
            <a:prstGeom prst="straightConnector1">
              <a:avLst/>
            </a:prstGeom>
            <a:ln w="38100">
              <a:solidFill>
                <a:srgbClr val="767171"/>
              </a:solidFill>
              <a:tailEnd type="triangle"/>
            </a:ln>
          </p:spPr>
          <p:style>
            <a:lnRef idx="1">
              <a:schemeClr val="dk1"/>
            </a:lnRef>
            <a:fillRef idx="0">
              <a:schemeClr val="dk1"/>
            </a:fillRef>
            <a:effectRef idx="0">
              <a:schemeClr val="dk1"/>
            </a:effectRef>
            <a:fontRef idx="minor">
              <a:schemeClr val="tx1"/>
            </a:fontRef>
          </p:style>
        </p:cxnSp>
        <p:sp>
          <p:nvSpPr>
            <p:cNvPr id="40" name="矩形 33">
              <a:extLst>
                <a:ext uri="{FF2B5EF4-FFF2-40B4-BE49-F238E27FC236}">
                  <a16:creationId xmlns:a16="http://schemas.microsoft.com/office/drawing/2014/main" id="{6F8CF694-E623-DA11-37FE-53810D3E140C}"/>
                </a:ext>
              </a:extLst>
            </p:cNvPr>
            <p:cNvSpPr/>
            <p:nvPr/>
          </p:nvSpPr>
          <p:spPr>
            <a:xfrm>
              <a:off x="5511871" y="4877960"/>
              <a:ext cx="133017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760"/>
                </a:lnSpc>
              </a:pPr>
              <a:r>
                <a:rPr kumimoji="1" lang="en-US" altLang="zh-CN" dirty="0">
                  <a:latin typeface="Times" pitchFamily="2" charset="0"/>
                </a:rPr>
                <a:t>Health</a:t>
              </a:r>
            </a:p>
            <a:p>
              <a:pPr algn="ctr">
                <a:lnSpc>
                  <a:spcPts val="1760"/>
                </a:lnSpc>
              </a:pPr>
              <a:r>
                <a:rPr kumimoji="1" lang="en-US" altLang="zh-CN" dirty="0">
                  <a:latin typeface="Times" pitchFamily="2" charset="0"/>
                </a:rPr>
                <a:t>Indicators</a:t>
              </a:r>
            </a:p>
          </p:txBody>
        </p:sp>
        <p:grpSp>
          <p:nvGrpSpPr>
            <p:cNvPr id="45" name="Group 44">
              <a:extLst>
                <a:ext uri="{FF2B5EF4-FFF2-40B4-BE49-F238E27FC236}">
                  <a16:creationId xmlns:a16="http://schemas.microsoft.com/office/drawing/2014/main" id="{A2A5FD51-D105-8442-3929-23E50758A51E}"/>
                </a:ext>
              </a:extLst>
            </p:cNvPr>
            <p:cNvGrpSpPr/>
            <p:nvPr/>
          </p:nvGrpSpPr>
          <p:grpSpPr>
            <a:xfrm>
              <a:off x="5399023" y="3873930"/>
              <a:ext cx="1861581" cy="839208"/>
              <a:chOff x="9127547" y="415854"/>
              <a:chExt cx="1948620" cy="878445"/>
            </a:xfrm>
          </p:grpSpPr>
          <p:grpSp>
            <p:nvGrpSpPr>
              <p:cNvPr id="47" name="Group 46">
                <a:extLst>
                  <a:ext uri="{FF2B5EF4-FFF2-40B4-BE49-F238E27FC236}">
                    <a16:creationId xmlns:a16="http://schemas.microsoft.com/office/drawing/2014/main" id="{0EB59947-A9A0-8D58-47AF-58615BB2F417}"/>
                  </a:ext>
                </a:extLst>
              </p:cNvPr>
              <p:cNvGrpSpPr/>
              <p:nvPr/>
            </p:nvGrpSpPr>
            <p:grpSpPr>
              <a:xfrm>
                <a:off x="9300156" y="415854"/>
                <a:ext cx="1576859" cy="386125"/>
                <a:chOff x="2624097" y="66296"/>
                <a:chExt cx="9684574" cy="2371457"/>
              </a:xfrm>
            </p:grpSpPr>
            <p:pic>
              <p:nvPicPr>
                <p:cNvPr id="49" name="Picture 2">
                  <a:extLst>
                    <a:ext uri="{FF2B5EF4-FFF2-40B4-BE49-F238E27FC236}">
                      <a16:creationId xmlns:a16="http://schemas.microsoft.com/office/drawing/2014/main" id="{348BFBA3-790C-2454-F570-CC2C7C640AA4}"/>
                    </a:ext>
                  </a:extLst>
                </p:cNvPr>
                <p:cNvPicPr>
                  <a:picLocks noChangeAspect="1" noChangeArrowheads="1"/>
                </p:cNvPicPr>
                <p:nvPr/>
              </p:nvPicPr>
              <p:blipFill rotWithShape="1">
                <a:blip r:embed="rId8">
                  <a:clrChange>
                    <a:clrFrom>
                      <a:srgbClr val="FAF2DF"/>
                    </a:clrFrom>
                    <a:clrTo>
                      <a:srgbClr val="FAF2DF">
                        <a:alpha val="0"/>
                      </a:srgbClr>
                    </a:clrTo>
                  </a:clrChange>
                  <a:extLst>
                    <a:ext uri="{28A0092B-C50C-407E-A947-70E740481C1C}">
                      <a14:useLocalDpi xmlns:a14="http://schemas.microsoft.com/office/drawing/2010/main" val="0"/>
                    </a:ext>
                  </a:extLst>
                </a:blip>
                <a:srcRect b="51477"/>
                <a:stretch/>
              </p:blipFill>
              <p:spPr bwMode="auto">
                <a:xfrm>
                  <a:off x="2624097" y="79057"/>
                  <a:ext cx="4860924" cy="235869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a:extLst>
                    <a:ext uri="{FF2B5EF4-FFF2-40B4-BE49-F238E27FC236}">
                      <a16:creationId xmlns:a16="http://schemas.microsoft.com/office/drawing/2014/main" id="{74BCC641-92D5-BF8A-99E0-EF61D49096AC}"/>
                    </a:ext>
                  </a:extLst>
                </p:cNvPr>
                <p:cNvPicPr>
                  <a:picLocks noChangeAspect="1" noChangeArrowheads="1"/>
                </p:cNvPicPr>
                <p:nvPr/>
              </p:nvPicPr>
              <p:blipFill rotWithShape="1">
                <a:blip r:embed="rId8">
                  <a:clrChange>
                    <a:clrFrom>
                      <a:srgbClr val="FAF3E0"/>
                    </a:clrFrom>
                    <a:clrTo>
                      <a:srgbClr val="FAF3E0">
                        <a:alpha val="0"/>
                      </a:srgbClr>
                    </a:clrTo>
                  </a:clrChange>
                  <a:extLst>
                    <a:ext uri="{28A0092B-C50C-407E-A947-70E740481C1C}">
                      <a14:useLocalDpi xmlns:a14="http://schemas.microsoft.com/office/drawing/2010/main" val="0"/>
                    </a:ext>
                  </a:extLst>
                </a:blip>
                <a:srcRect t="48202" b="3139"/>
                <a:stretch/>
              </p:blipFill>
              <p:spPr bwMode="auto">
                <a:xfrm>
                  <a:off x="7447750" y="66296"/>
                  <a:ext cx="4860921" cy="2365331"/>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47" descr="A close up of a sign&#10;&#10;Description automatically generated">
                <a:extLst>
                  <a:ext uri="{FF2B5EF4-FFF2-40B4-BE49-F238E27FC236}">
                    <a16:creationId xmlns:a16="http://schemas.microsoft.com/office/drawing/2014/main" id="{F4C4AA21-5EAC-EAF3-5526-632EC08727FB}"/>
                  </a:ext>
                </a:extLst>
              </p:cNvPr>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9127547" y="840801"/>
                <a:ext cx="1948620" cy="453498"/>
              </a:xfrm>
              <a:prstGeom prst="rect">
                <a:avLst/>
              </a:prstGeom>
            </p:spPr>
          </p:pic>
        </p:grpSp>
      </p:grpSp>
      <p:pic>
        <p:nvPicPr>
          <p:cNvPr id="52" name="Picture 51">
            <a:extLst>
              <a:ext uri="{FF2B5EF4-FFF2-40B4-BE49-F238E27FC236}">
                <a16:creationId xmlns:a16="http://schemas.microsoft.com/office/drawing/2014/main" id="{C93BEB8B-1127-EE0F-F66C-2211388E67D7}"/>
              </a:ext>
            </a:extLst>
          </p:cNvPr>
          <p:cNvPicPr>
            <a:picLocks noChangeAspect="1"/>
          </p:cNvPicPr>
          <p:nvPr/>
        </p:nvPicPr>
        <p:blipFill>
          <a:blip r:embed="rId10"/>
          <a:stretch>
            <a:fillRect/>
          </a:stretch>
        </p:blipFill>
        <p:spPr>
          <a:xfrm>
            <a:off x="7880536" y="527644"/>
            <a:ext cx="4247860" cy="2313990"/>
          </a:xfrm>
          <a:prstGeom prst="rect">
            <a:avLst/>
          </a:prstGeom>
        </p:spPr>
      </p:pic>
      <p:sp>
        <p:nvSpPr>
          <p:cNvPr id="55" name="TextBox 54">
            <a:extLst>
              <a:ext uri="{FF2B5EF4-FFF2-40B4-BE49-F238E27FC236}">
                <a16:creationId xmlns:a16="http://schemas.microsoft.com/office/drawing/2014/main" id="{D370BEFD-5287-00D7-6633-DC2214AB2424}"/>
              </a:ext>
            </a:extLst>
          </p:cNvPr>
          <p:cNvSpPr txBox="1"/>
          <p:nvPr/>
        </p:nvSpPr>
        <p:spPr>
          <a:xfrm>
            <a:off x="463865" y="5885307"/>
            <a:ext cx="6362277" cy="369332"/>
          </a:xfrm>
          <a:prstGeom prst="rect">
            <a:avLst/>
          </a:prstGeom>
          <a:noFill/>
        </p:spPr>
        <p:txBody>
          <a:bodyPr wrap="square">
            <a:spAutoFit/>
          </a:bodyPr>
          <a:lstStyle/>
          <a:p>
            <a:pPr algn="ctr"/>
            <a:r>
              <a:rPr lang="en-US" altLang="zh-CN" b="1" dirty="0">
                <a:latin typeface="Times New Roman Bold" panose="02020603050405020304" charset="0"/>
                <a:cs typeface="Times New Roman Bold" panose="02020603050405020304" charset="0"/>
                <a:sym typeface="+mn-ea"/>
              </a:rPr>
              <a:t>Multi-senor</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system</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for</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healthcare</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monitoring</a:t>
            </a:r>
            <a:endParaRPr lang="en-CN" b="1" dirty="0"/>
          </a:p>
        </p:txBody>
      </p:sp>
      <p:sp>
        <p:nvSpPr>
          <p:cNvPr id="56" name="TextBox 55">
            <a:extLst>
              <a:ext uri="{FF2B5EF4-FFF2-40B4-BE49-F238E27FC236}">
                <a16:creationId xmlns:a16="http://schemas.microsoft.com/office/drawing/2014/main" id="{623304DD-45B4-5F77-7D7E-119BF0128C80}"/>
              </a:ext>
            </a:extLst>
          </p:cNvPr>
          <p:cNvSpPr txBox="1"/>
          <p:nvPr/>
        </p:nvSpPr>
        <p:spPr>
          <a:xfrm>
            <a:off x="8632866" y="3013840"/>
            <a:ext cx="2743200" cy="369332"/>
          </a:xfrm>
          <a:prstGeom prst="rect">
            <a:avLst/>
          </a:prstGeom>
          <a:noFill/>
        </p:spPr>
        <p:txBody>
          <a:bodyPr wrap="square">
            <a:spAutoFit/>
          </a:bodyPr>
          <a:lstStyle/>
          <a:p>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signal</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for</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patients</a:t>
            </a:r>
            <a:endParaRPr lang="en-CN" b="1" dirty="0"/>
          </a:p>
        </p:txBody>
      </p:sp>
      <p:pic>
        <p:nvPicPr>
          <p:cNvPr id="4098" name="Picture 2" descr="Integrated Sensing and Communication (ISAC) – NYU WIRELESS">
            <a:extLst>
              <a:ext uri="{FF2B5EF4-FFF2-40B4-BE49-F238E27FC236}">
                <a16:creationId xmlns:a16="http://schemas.microsoft.com/office/drawing/2014/main" id="{D81701F3-1147-114D-AF72-23CDEF1669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80535" y="3468189"/>
            <a:ext cx="4114800" cy="2333561"/>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C0E1E117-924B-3C9A-E307-AFFBCB71CBA4}"/>
              </a:ext>
            </a:extLst>
          </p:cNvPr>
          <p:cNvSpPr txBox="1"/>
          <p:nvPr/>
        </p:nvSpPr>
        <p:spPr>
          <a:xfrm>
            <a:off x="9279113" y="5897588"/>
            <a:ext cx="1450705" cy="369332"/>
          </a:xfrm>
          <a:prstGeom prst="rect">
            <a:avLst/>
          </a:prstGeom>
          <a:noFill/>
        </p:spPr>
        <p:txBody>
          <a:bodyPr wrap="square">
            <a:spAutoFit/>
          </a:bodyPr>
          <a:lstStyle/>
          <a:p>
            <a:pPr algn="ctr"/>
            <a:r>
              <a:rPr lang="en-US" altLang="zh-CN" b="1" dirty="0">
                <a:latin typeface="Times New Roman Bold" panose="02020603050405020304" charset="0"/>
                <a:cs typeface="Times New Roman Bold" panose="02020603050405020304" charset="0"/>
                <a:sym typeface="+mn-ea"/>
              </a:rPr>
              <a:t>ISCA</a:t>
            </a:r>
            <a:endParaRPr lang="en-CN" b="1" dirty="0"/>
          </a:p>
        </p:txBody>
      </p:sp>
    </p:spTree>
    <p:extLst>
      <p:ext uri="{BB962C8B-B14F-4D97-AF65-F5344CB8AC3E}">
        <p14:creationId xmlns:p14="http://schemas.microsoft.com/office/powerpoint/2010/main" val="10905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670300" y="106054"/>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06190" y="106054"/>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87915" y="106615"/>
            <a:ext cx="834071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Q&amp;A</a:t>
            </a: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F882022D-2124-4643-9B9E-C3F38DF5E785}"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39</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8C1D96A5-3427-2E4F-B2BD-7737C7ECAA79}"/>
              </a:ext>
            </a:extLst>
          </p:cNvPr>
          <p:cNvSpPr txBox="1"/>
          <p:nvPr/>
        </p:nvSpPr>
        <p:spPr>
          <a:xfrm>
            <a:off x="3806190" y="2878185"/>
            <a:ext cx="434720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 Thanks</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for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your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time!</a:t>
            </a:r>
          </a:p>
        </p:txBody>
      </p:sp>
      <p:pic>
        <p:nvPicPr>
          <p:cNvPr id="2" name="Picture 4" descr="University of Liverpool Logo PNG Vector (EPS) Free Download">
            <a:extLst>
              <a:ext uri="{FF2B5EF4-FFF2-40B4-BE49-F238E27FC236}">
                <a16:creationId xmlns:a16="http://schemas.microsoft.com/office/drawing/2014/main" id="{3C9DC79E-66E6-C2A6-64C1-9E0A30AE91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672" b="37822"/>
          <a:stretch/>
        </p:blipFill>
        <p:spPr bwMode="auto">
          <a:xfrm>
            <a:off x="9164229" y="48316"/>
            <a:ext cx="2906486" cy="71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88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0547-6BC3-313C-A192-D31179D247B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E232A53-BE54-774B-9CE0-8387E53982FC}"/>
              </a:ext>
            </a:extLst>
          </p:cNvPr>
          <p:cNvSpPr>
            <a:spLocks noGrp="1"/>
          </p:cNvSpPr>
          <p:nvPr>
            <p:ph type="dt" sz="half" idx="10"/>
          </p:nvPr>
        </p:nvSpPr>
        <p:spPr>
          <a:xfrm>
            <a:off x="838200" y="6439535"/>
            <a:ext cx="2743200" cy="365125"/>
          </a:xfrm>
        </p:spPr>
        <p:txBody>
          <a:bodyPr/>
          <a:lstStyle/>
          <a:p>
            <a:fld id="{6378C0E9-7389-FD4A-985A-7FC855BB33F6}"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87D6F1DE-03C3-89FF-EA47-BF1CB5E38AE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AA7ACB9-DD25-AFDD-585F-7AB0278D716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a:t>
            </a:fld>
            <a:endParaRPr lang="zh-CN" altLang="en-US"/>
          </a:p>
        </p:txBody>
      </p:sp>
      <p:sp>
        <p:nvSpPr>
          <p:cNvPr id="13" name="Rectangle 6">
            <a:extLst>
              <a:ext uri="{FF2B5EF4-FFF2-40B4-BE49-F238E27FC236}">
                <a16:creationId xmlns:a16="http://schemas.microsoft.com/office/drawing/2014/main" id="{0B3CEB92-60A8-EB1D-F500-A73D073094D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ABBC21C-E5BA-2CDD-0758-A4C016DC811E}"/>
              </a:ext>
            </a:extLst>
          </p:cNvPr>
          <p:cNvGrpSpPr/>
          <p:nvPr/>
        </p:nvGrpSpPr>
        <p:grpSpPr>
          <a:xfrm>
            <a:off x="808738" y="690902"/>
            <a:ext cx="868965" cy="107163"/>
            <a:chOff x="1668433" y="433529"/>
            <a:chExt cx="868965" cy="107163"/>
          </a:xfrm>
        </p:grpSpPr>
        <p:sp>
          <p:nvSpPr>
            <p:cNvPr id="17" name="Oval 16">
              <a:extLst>
                <a:ext uri="{FF2B5EF4-FFF2-40B4-BE49-F238E27FC236}">
                  <a16:creationId xmlns:a16="http://schemas.microsoft.com/office/drawing/2014/main" id="{8397B3BD-ECE2-0A7D-3437-22CB57D5EAF2}"/>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Oval 17">
              <a:extLst>
                <a:ext uri="{FF2B5EF4-FFF2-40B4-BE49-F238E27FC236}">
                  <a16:creationId xmlns:a16="http://schemas.microsoft.com/office/drawing/2014/main" id="{089DF0D5-3FC7-01E0-0DF8-AD80BD1D9AC6}"/>
                </a:ext>
              </a:extLst>
            </p:cNvPr>
            <p:cNvSpPr/>
            <p:nvPr/>
          </p:nvSpPr>
          <p:spPr>
            <a:xfrm>
              <a:off x="1934404"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Oval 18">
              <a:extLst>
                <a:ext uri="{FF2B5EF4-FFF2-40B4-BE49-F238E27FC236}">
                  <a16:creationId xmlns:a16="http://schemas.microsoft.com/office/drawing/2014/main" id="{7788E9A4-6AA2-5BDF-CB02-566500B1056B}"/>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Oval 19">
              <a:extLst>
                <a:ext uri="{FF2B5EF4-FFF2-40B4-BE49-F238E27FC236}">
                  <a16:creationId xmlns:a16="http://schemas.microsoft.com/office/drawing/2014/main" id="{684DCE0C-2030-38B7-A495-7732BC781937}"/>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8" name="Rectangle 6">
            <a:extLst>
              <a:ext uri="{FF2B5EF4-FFF2-40B4-BE49-F238E27FC236}">
                <a16:creationId xmlns:a16="http://schemas.microsoft.com/office/drawing/2014/main" id="{0F30C15A-A688-3F38-3E0A-D493BE8DCB36}"/>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图片 2">
            <a:extLst>
              <a:ext uri="{FF2B5EF4-FFF2-40B4-BE49-F238E27FC236}">
                <a16:creationId xmlns:a16="http://schemas.microsoft.com/office/drawing/2014/main" id="{D4C0ED42-2B44-B0DC-957D-6A26AA0DF3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5739" y="853388"/>
            <a:ext cx="8791984" cy="5690560"/>
          </a:xfrm>
          <a:prstGeom prst="rect">
            <a:avLst/>
          </a:prstGeom>
        </p:spPr>
      </p:pic>
      <p:pic>
        <p:nvPicPr>
          <p:cNvPr id="24" name="图片 4">
            <a:extLst>
              <a:ext uri="{FF2B5EF4-FFF2-40B4-BE49-F238E27FC236}">
                <a16:creationId xmlns:a16="http://schemas.microsoft.com/office/drawing/2014/main" id="{5BB417EC-2F52-80B6-7886-094CF1E2C09C}"/>
              </a:ext>
            </a:extLst>
          </p:cNvPr>
          <p:cNvPicPr>
            <a:picLocks noChangeAspect="1"/>
          </p:cNvPicPr>
          <p:nvPr/>
        </p:nvPicPr>
        <p:blipFill>
          <a:blip r:embed="rId4"/>
          <a:stretch>
            <a:fillRect/>
          </a:stretch>
        </p:blipFill>
        <p:spPr>
          <a:xfrm>
            <a:off x="3719045" y="3630223"/>
            <a:ext cx="1678367" cy="330200"/>
          </a:xfrm>
          <a:prstGeom prst="rect">
            <a:avLst/>
          </a:prstGeom>
        </p:spPr>
      </p:pic>
      <p:sp>
        <p:nvSpPr>
          <p:cNvPr id="30" name="下箭头 6">
            <a:extLst>
              <a:ext uri="{FF2B5EF4-FFF2-40B4-BE49-F238E27FC236}">
                <a16:creationId xmlns:a16="http://schemas.microsoft.com/office/drawing/2014/main" id="{9E1D1488-2EB3-5327-8C73-E800D47A5BBC}"/>
              </a:ext>
            </a:extLst>
          </p:cNvPr>
          <p:cNvSpPr/>
          <p:nvPr/>
        </p:nvSpPr>
        <p:spPr>
          <a:xfrm rot="10800000">
            <a:off x="4864309" y="3343251"/>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下箭头 15">
            <a:extLst>
              <a:ext uri="{FF2B5EF4-FFF2-40B4-BE49-F238E27FC236}">
                <a16:creationId xmlns:a16="http://schemas.microsoft.com/office/drawing/2014/main" id="{F38D7AF1-CF49-C4B4-1894-A365817E9ABF}"/>
              </a:ext>
            </a:extLst>
          </p:cNvPr>
          <p:cNvSpPr/>
          <p:nvPr/>
        </p:nvSpPr>
        <p:spPr>
          <a:xfrm rot="10800000">
            <a:off x="6594336"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下箭头 16">
            <a:extLst>
              <a:ext uri="{FF2B5EF4-FFF2-40B4-BE49-F238E27FC236}">
                <a16:creationId xmlns:a16="http://schemas.microsoft.com/office/drawing/2014/main" id="{8BE55770-E3F4-21DA-76B4-7F15200D5165}"/>
              </a:ext>
            </a:extLst>
          </p:cNvPr>
          <p:cNvSpPr/>
          <p:nvPr/>
        </p:nvSpPr>
        <p:spPr>
          <a:xfrm rot="10800000">
            <a:off x="8252173"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下箭头 17">
            <a:extLst>
              <a:ext uri="{FF2B5EF4-FFF2-40B4-BE49-F238E27FC236}">
                <a16:creationId xmlns:a16="http://schemas.microsoft.com/office/drawing/2014/main" id="{5CB3B97D-7993-2F0D-13CA-02F89E3CF927}"/>
              </a:ext>
            </a:extLst>
          </p:cNvPr>
          <p:cNvSpPr/>
          <p:nvPr/>
        </p:nvSpPr>
        <p:spPr>
          <a:xfrm rot="10800000">
            <a:off x="9910010"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16">
            <a:extLst>
              <a:ext uri="{FF2B5EF4-FFF2-40B4-BE49-F238E27FC236}">
                <a16:creationId xmlns:a16="http://schemas.microsoft.com/office/drawing/2014/main" id="{9398288C-FAF1-2B9F-AF2B-947C2C4E2946}"/>
              </a:ext>
            </a:extLst>
          </p:cNvPr>
          <p:cNvSpPr/>
          <p:nvPr/>
        </p:nvSpPr>
        <p:spPr>
          <a:xfrm>
            <a:off x="5939403" y="2524274"/>
            <a:ext cx="3216570" cy="957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22">
            <a:extLst>
              <a:ext uri="{FF2B5EF4-FFF2-40B4-BE49-F238E27FC236}">
                <a16:creationId xmlns:a16="http://schemas.microsoft.com/office/drawing/2014/main" id="{FA753816-794E-ECA2-17B0-3AACFB0A6AD3}"/>
              </a:ext>
            </a:extLst>
          </p:cNvPr>
          <p:cNvSpPr/>
          <p:nvPr/>
        </p:nvSpPr>
        <p:spPr>
          <a:xfrm>
            <a:off x="2480156"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矩形 23">
            <a:extLst>
              <a:ext uri="{FF2B5EF4-FFF2-40B4-BE49-F238E27FC236}">
                <a16:creationId xmlns:a16="http://schemas.microsoft.com/office/drawing/2014/main" id="{D0D8CB23-5ED9-1C63-EF23-C333B51E9A59}"/>
              </a:ext>
            </a:extLst>
          </p:cNvPr>
          <p:cNvSpPr/>
          <p:nvPr/>
        </p:nvSpPr>
        <p:spPr>
          <a:xfrm>
            <a:off x="2616046"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Rounded Rectangle 40">
            <a:extLst>
              <a:ext uri="{FF2B5EF4-FFF2-40B4-BE49-F238E27FC236}">
                <a16:creationId xmlns:a16="http://schemas.microsoft.com/office/drawing/2014/main" id="{AB3DAC01-B3FE-E697-5C91-F96DCF2D2736}"/>
              </a:ext>
            </a:extLst>
          </p:cNvPr>
          <p:cNvSpPr/>
          <p:nvPr/>
        </p:nvSpPr>
        <p:spPr>
          <a:xfrm>
            <a:off x="85333"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42" name="Rounded Rectangle 41">
            <a:extLst>
              <a:ext uri="{FF2B5EF4-FFF2-40B4-BE49-F238E27FC236}">
                <a16:creationId xmlns:a16="http://schemas.microsoft.com/office/drawing/2014/main" id="{4448077D-DA65-7B53-7360-5C409CAA92DA}"/>
              </a:ext>
            </a:extLst>
          </p:cNvPr>
          <p:cNvSpPr/>
          <p:nvPr/>
        </p:nvSpPr>
        <p:spPr>
          <a:xfrm>
            <a:off x="2849744"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General</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Pipeline</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7436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78245-64D2-4F6B-41FB-13D2F3B50899}"/>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EC1019D-75AF-BAB8-947A-DC296F0DB6B8}"/>
              </a:ext>
            </a:extLst>
          </p:cNvPr>
          <p:cNvSpPr>
            <a:spLocks noGrp="1"/>
          </p:cNvSpPr>
          <p:nvPr>
            <p:ph type="dt" sz="half" idx="10"/>
          </p:nvPr>
        </p:nvSpPr>
        <p:spPr>
          <a:xfrm>
            <a:off x="838200" y="6439535"/>
            <a:ext cx="2743200" cy="365125"/>
          </a:xfrm>
        </p:spPr>
        <p:txBody>
          <a:bodyPr/>
          <a:lstStyle/>
          <a:p>
            <a:fld id="{6150CA1B-C3A9-454D-A508-67034A83ABC0}"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05D48647-910A-4796-D384-CF6069B1FA9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1870578-E309-0246-F79E-E8D8DC4CA53C}"/>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40</a:t>
            </a:fld>
            <a:endParaRPr lang="zh-CN" altLang="en-US"/>
          </a:p>
        </p:txBody>
      </p:sp>
      <p:sp>
        <p:nvSpPr>
          <p:cNvPr id="13" name="Rectangle 6">
            <a:extLst>
              <a:ext uri="{FF2B5EF4-FFF2-40B4-BE49-F238E27FC236}">
                <a16:creationId xmlns:a16="http://schemas.microsoft.com/office/drawing/2014/main" id="{9327933C-779F-BE51-85B6-ABF9B4EED5EF}"/>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A35662B-C64D-EFBC-D29C-3A149B9972A6}"/>
              </a:ext>
            </a:extLst>
          </p:cNvPr>
          <p:cNvSpPr txBox="1"/>
          <p:nvPr/>
        </p:nvSpPr>
        <p:spPr>
          <a:xfrm>
            <a:off x="52309" y="843378"/>
            <a:ext cx="4607373" cy="369332"/>
          </a:xfrm>
          <a:prstGeom prst="rect">
            <a:avLst/>
          </a:prstGeom>
          <a:noFill/>
        </p:spPr>
        <p:txBody>
          <a:bodyPr wrap="square" rtlCol="0">
            <a:spAutoFit/>
          </a:bodyPr>
          <a:lstStyle/>
          <a:p>
            <a:pPr algn="just">
              <a:spcBef>
                <a:spcPts val="250"/>
              </a:spcBef>
            </a:pPr>
            <a:r>
              <a:rPr lang="en-US" altLang="zh-CN" b="1" kern="100" dirty="0">
                <a:latin typeface="Times New Roman" panose="02020603050405020304" pitchFamily="18" charset="0"/>
              </a:rPr>
              <a:t>Assess</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signal</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SNR</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with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universal</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template</a:t>
            </a:r>
            <a:endParaRPr lang="en-US" altLang="zh-CN" kern="100" dirty="0">
              <a:latin typeface="Times New Roman" panose="02020603050405020304" pitchFamily="18" charset="0"/>
            </a:endParaRPr>
          </a:p>
        </p:txBody>
      </p:sp>
      <p:sp>
        <p:nvSpPr>
          <p:cNvPr id="2" name="TextBox 1">
            <a:extLst>
              <a:ext uri="{FF2B5EF4-FFF2-40B4-BE49-F238E27FC236}">
                <a16:creationId xmlns:a16="http://schemas.microsoft.com/office/drawing/2014/main" id="{8211C210-A584-7847-5993-7F5E50F8BB69}"/>
              </a:ext>
            </a:extLst>
          </p:cNvPr>
          <p:cNvSpPr txBox="1"/>
          <p:nvPr/>
        </p:nvSpPr>
        <p:spPr>
          <a:xfrm>
            <a:off x="0" y="1283557"/>
            <a:ext cx="5059018"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1.</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dynamic</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template</a:t>
            </a:r>
            <a:r>
              <a:rPr lang="zh-CN" altLang="en-US" dirty="0">
                <a:latin typeface="Times New Roman Bold" panose="02020603050405020304" charset="0"/>
                <a:cs typeface="Times New Roman Bold" panose="02020603050405020304" charset="0"/>
                <a:sym typeface="+mn-ea"/>
              </a:rPr>
              <a:t> </a:t>
            </a:r>
            <a:endParaRPr lang="en-US" altLang="zh-CN" dirty="0">
              <a:latin typeface="Times New Roman Bold" panose="02020603050405020304" charset="0"/>
              <a:cs typeface="Times New Roman Bold" panose="02020603050405020304" charset="0"/>
              <a:sym typeface="+mn-ea"/>
            </a:endParaRPr>
          </a:p>
        </p:txBody>
      </p:sp>
      <p:pic>
        <p:nvPicPr>
          <p:cNvPr id="15" name="Picture 14">
            <a:extLst>
              <a:ext uri="{FF2B5EF4-FFF2-40B4-BE49-F238E27FC236}">
                <a16:creationId xmlns:a16="http://schemas.microsoft.com/office/drawing/2014/main" id="{BA63359D-4CF2-ABBA-C026-EB5687196E1C}"/>
              </a:ext>
            </a:extLst>
          </p:cNvPr>
          <p:cNvPicPr>
            <a:picLocks noChangeAspect="1"/>
          </p:cNvPicPr>
          <p:nvPr/>
        </p:nvPicPr>
        <p:blipFill>
          <a:blip r:embed="rId3"/>
          <a:stretch>
            <a:fillRect/>
          </a:stretch>
        </p:blipFill>
        <p:spPr>
          <a:xfrm>
            <a:off x="5271315" y="1392013"/>
            <a:ext cx="6616700" cy="45339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03CE803-1769-9199-383F-751665ED1648}"/>
                  </a:ext>
                </a:extLst>
              </p:cNvPr>
              <p:cNvSpPr txBox="1"/>
              <p:nvPr/>
            </p:nvSpPr>
            <p:spPr>
              <a:xfrm>
                <a:off x="240305" y="2325289"/>
                <a:ext cx="4480460" cy="923330"/>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sym typeface="+mn-ea"/>
                          </a:rPr>
                        </m:ctrlPr>
                      </m:sSubPr>
                      <m:e>
                        <m:r>
                          <a:rPr lang="en-US" altLang="zh-CN" b="0" i="1" smtClean="0">
                            <a:latin typeface="Cambria Math" panose="02040503050406030204" pitchFamily="18" charset="0"/>
                            <a:sym typeface="+mn-ea"/>
                          </a:rPr>
                          <m:t>𝑎</m:t>
                        </m:r>
                      </m:e>
                      <m:sub>
                        <m:r>
                          <a:rPr lang="en-US" altLang="zh-CN" b="0" i="1" smtClean="0">
                            <a:latin typeface="Cambria Math" panose="02040503050406030204" pitchFamily="18" charset="0"/>
                            <a:sym typeface="+mn-ea"/>
                          </a:rPr>
                          <m:t>1</m:t>
                        </m:r>
                      </m:sub>
                    </m:sSub>
                  </m:oMath>
                </a14:m>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i="1">
                            <a:latin typeface="Cambria Math" panose="02040503050406030204" pitchFamily="18" charset="0"/>
                            <a:sym typeface="+mn-ea"/>
                          </a:rPr>
                        </m:ctrlPr>
                      </m:sSubPr>
                      <m:e>
                        <m:r>
                          <a:rPr lang="en-US" altLang="zh-CN" i="1">
                            <a:latin typeface="Cambria Math" panose="02040503050406030204" pitchFamily="18" charset="0"/>
                            <a:sym typeface="+mn-ea"/>
                          </a:rPr>
                          <m:t>𝑎</m:t>
                        </m:r>
                      </m:e>
                      <m:sub>
                        <m:r>
                          <a:rPr lang="en-US" altLang="zh-CN" b="0" i="1" smtClean="0">
                            <a:latin typeface="Cambria Math" panose="02040503050406030204" pitchFamily="18" charset="0"/>
                            <a:sym typeface="+mn-ea"/>
                          </a:rPr>
                          <m:t>2</m:t>
                        </m:r>
                      </m:sub>
                    </m:sSub>
                  </m:oMath>
                </a14:m>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Wingdings" pitchFamily="2" charset="2"/>
                  </a:rPr>
                  <a:t></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mn-ea"/>
                  </a:rPr>
                  <a:t>amplitude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vibrations</a:t>
                </a:r>
              </a:p>
              <a:p>
                <a14:m>
                  <m:oMath xmlns:m="http://schemas.openxmlformats.org/officeDocument/2006/math">
                    <m:sSub>
                      <m:sSubPr>
                        <m:ctrlPr>
                          <a:rPr lang="en-US" altLang="zh-CN" i="1" smtClean="0">
                            <a:latin typeface="Cambria Math" panose="02040503050406030204" pitchFamily="18" charset="0"/>
                            <a:sym typeface="+mn-ea"/>
                          </a:rPr>
                        </m:ctrlPr>
                      </m:sSubPr>
                      <m:e>
                        <m:r>
                          <a:rPr lang="en-US" altLang="zh-CN" b="0" i="1" smtClean="0">
                            <a:latin typeface="Cambria Math" panose="02040503050406030204" pitchFamily="18" charset="0"/>
                            <a:sym typeface="+mn-ea"/>
                          </a:rPr>
                          <m:t>𝑏</m:t>
                        </m:r>
                      </m:e>
                      <m:sub>
                        <m:r>
                          <a:rPr lang="en-US" altLang="zh-CN" i="1">
                            <a:latin typeface="Cambria Math" panose="02040503050406030204" pitchFamily="18" charset="0"/>
                            <a:sym typeface="+mn-ea"/>
                          </a:rPr>
                          <m:t>1</m:t>
                        </m:r>
                      </m:sub>
                    </m:sSub>
                  </m:oMath>
                </a14:m>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i="1">
                            <a:latin typeface="Cambria Math" panose="02040503050406030204" pitchFamily="18" charset="0"/>
                            <a:sym typeface="+mn-ea"/>
                          </a:rPr>
                        </m:ctrlPr>
                      </m:sSubPr>
                      <m:e>
                        <m:r>
                          <a:rPr lang="en-US" altLang="zh-CN" b="0" i="1" smtClean="0">
                            <a:latin typeface="Cambria Math" panose="02040503050406030204" pitchFamily="18" charset="0"/>
                            <a:sym typeface="+mn-ea"/>
                          </a:rPr>
                          <m:t>𝑏</m:t>
                        </m:r>
                      </m:e>
                      <m:sub>
                        <m:r>
                          <a:rPr lang="en-US" altLang="zh-CN" i="1">
                            <a:latin typeface="Cambria Math" panose="02040503050406030204" pitchFamily="18" charset="0"/>
                            <a:sym typeface="+mn-ea"/>
                          </a:rPr>
                          <m:t>2</m:t>
                        </m:r>
                      </m:sub>
                    </m:sSub>
                  </m:oMath>
                </a14:m>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Wingdings" pitchFamily="2" charset="2"/>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when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vibrations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happen</a:t>
                </a:r>
                <a:r>
                  <a:rPr lang="zh-CN" altLang="en-US" dirty="0">
                    <a:latin typeface="Times New Roman Bold" panose="02020603050405020304" charset="0"/>
                    <a:cs typeface="Times New Roman Bold" panose="02020603050405020304" charset="0"/>
                    <a:sym typeface="+mn-ea"/>
                  </a:rPr>
                  <a:t>     </a:t>
                </a:r>
                <a:endParaRPr lang="en-US" altLang="zh-CN" dirty="0">
                  <a:latin typeface="Times New Roman Bold" panose="02020603050405020304" charset="0"/>
                  <a:cs typeface="Times New Roman Bold" panose="02020603050405020304" charset="0"/>
                  <a:sym typeface="+mn-ea"/>
                </a:endParaRPr>
              </a:p>
              <a:p>
                <a14:m>
                  <m:oMath xmlns:m="http://schemas.openxmlformats.org/officeDocument/2006/math">
                    <m:sSub>
                      <m:sSubPr>
                        <m:ctrlPr>
                          <a:rPr lang="en-US" altLang="zh-CN" i="1">
                            <a:latin typeface="Cambria Math" panose="02040503050406030204" pitchFamily="18" charset="0"/>
                            <a:sym typeface="+mn-ea"/>
                          </a:rPr>
                        </m:ctrlPr>
                      </m:sSubPr>
                      <m:e>
                        <m:r>
                          <a:rPr lang="en-US" altLang="zh-CN" i="1">
                            <a:latin typeface="Cambria Math" panose="02040503050406030204" pitchFamily="18" charset="0"/>
                            <a:sym typeface="+mn-ea"/>
                          </a:rPr>
                          <m:t>𝑐</m:t>
                        </m:r>
                      </m:e>
                      <m:sub>
                        <m:r>
                          <a:rPr lang="en-US" altLang="zh-CN" b="0" i="1" smtClean="0">
                            <a:latin typeface="Cambria Math" panose="02040503050406030204" pitchFamily="18" charset="0"/>
                            <a:sym typeface="+mn-ea"/>
                          </a:rPr>
                          <m:t>1</m:t>
                        </m:r>
                      </m:sub>
                    </m:sSub>
                  </m:oMath>
                </a14:m>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i="1">
                            <a:latin typeface="Cambria Math" panose="02040503050406030204" pitchFamily="18" charset="0"/>
                            <a:sym typeface="+mn-ea"/>
                          </a:rPr>
                        </m:ctrlPr>
                      </m:sSubPr>
                      <m:e>
                        <m:r>
                          <a:rPr lang="en-US" altLang="zh-CN" b="0" i="1" smtClean="0">
                            <a:latin typeface="Cambria Math" panose="02040503050406030204" pitchFamily="18" charset="0"/>
                            <a:sym typeface="+mn-ea"/>
                          </a:rPr>
                          <m:t>𝑐</m:t>
                        </m:r>
                      </m:e>
                      <m:sub>
                        <m:r>
                          <a:rPr lang="en-US" altLang="zh-CN" i="1">
                            <a:latin typeface="Cambria Math" panose="02040503050406030204" pitchFamily="18" charset="0"/>
                            <a:sym typeface="+mn-ea"/>
                          </a:rPr>
                          <m:t>2</m:t>
                        </m:r>
                      </m:sub>
                    </m:sSub>
                  </m:oMath>
                </a14:m>
                <a:r>
                  <a:rPr lang="en-US" altLang="zh-CN"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Wingdings" pitchFamily="2" charset="2"/>
                  </a:rPr>
                  <a:t></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length/width</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of</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the</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peak</a:t>
                </a:r>
                <a:r>
                  <a:rPr lang="zh-CN" altLang="en-US" dirty="0">
                    <a:latin typeface="Times New Roman Bold" panose="02020603050405020304" charset="0"/>
                    <a:cs typeface="Times New Roman Bold" panose="02020603050405020304" charset="0"/>
                    <a:sym typeface="Wingdings" pitchFamily="2" charset="2"/>
                  </a:rPr>
                  <a:t> </a:t>
                </a:r>
                <a:endParaRPr lang="en-US" altLang="zh-CN" dirty="0">
                  <a:latin typeface="Times New Roman Bold" panose="02020603050405020304" charset="0"/>
                  <a:cs typeface="Times New Roman Bold" panose="02020603050405020304" charset="0"/>
                  <a:sym typeface="Wingdings" pitchFamily="2" charset="2"/>
                </a:endParaRPr>
              </a:p>
            </p:txBody>
          </p:sp>
        </mc:Choice>
        <mc:Fallback xmlns="">
          <p:sp>
            <p:nvSpPr>
              <p:cNvPr id="17" name="TextBox 16">
                <a:extLst>
                  <a:ext uri="{FF2B5EF4-FFF2-40B4-BE49-F238E27FC236}">
                    <a16:creationId xmlns:a16="http://schemas.microsoft.com/office/drawing/2014/main" id="{203CE803-1769-9199-383F-751665ED1648}"/>
                  </a:ext>
                </a:extLst>
              </p:cNvPr>
              <p:cNvSpPr txBox="1">
                <a:spLocks noRot="1" noChangeAspect="1" noMove="1" noResize="1" noEditPoints="1" noAdjustHandles="1" noChangeArrowheads="1" noChangeShapeType="1" noTextEdit="1"/>
              </p:cNvSpPr>
              <p:nvPr/>
            </p:nvSpPr>
            <p:spPr>
              <a:xfrm>
                <a:off x="240305" y="2325289"/>
                <a:ext cx="4480460" cy="923330"/>
              </a:xfrm>
              <a:prstGeom prst="rect">
                <a:avLst/>
              </a:prstGeom>
              <a:blipFill>
                <a:blip r:embed="rId4"/>
                <a:stretch>
                  <a:fillRect t="-2703" b="-10811"/>
                </a:stretch>
              </a:blipFill>
            </p:spPr>
            <p:txBody>
              <a:bodyPr/>
              <a:lstStyle/>
              <a:p>
                <a:r>
                  <a:rPr lang="en-CN">
                    <a:noFill/>
                  </a:rPr>
                  <a:t> </a:t>
                </a:r>
              </a:p>
            </p:txBody>
          </p:sp>
        </mc:Fallback>
      </mc:AlternateContent>
      <p:sp>
        <p:nvSpPr>
          <p:cNvPr id="18" name="TextBox 17">
            <a:extLst>
              <a:ext uri="{FF2B5EF4-FFF2-40B4-BE49-F238E27FC236}">
                <a16:creationId xmlns:a16="http://schemas.microsoft.com/office/drawing/2014/main" id="{EF3A841A-B2EF-2B83-377C-326B160610C4}"/>
              </a:ext>
            </a:extLst>
          </p:cNvPr>
          <p:cNvSpPr txBox="1"/>
          <p:nvPr/>
        </p:nvSpPr>
        <p:spPr>
          <a:xfrm>
            <a:off x="0" y="3385935"/>
            <a:ext cx="5059018"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2.</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Identify incumbent peaks (red dots)</a:t>
            </a:r>
          </a:p>
        </p:txBody>
      </p:sp>
      <p:sp>
        <p:nvSpPr>
          <p:cNvPr id="19" name="TextBox 18">
            <a:extLst>
              <a:ext uri="{FF2B5EF4-FFF2-40B4-BE49-F238E27FC236}">
                <a16:creationId xmlns:a16="http://schemas.microsoft.com/office/drawing/2014/main" id="{C03C206F-9F9B-47D2-6538-DE67A084EA7B}"/>
              </a:ext>
            </a:extLst>
          </p:cNvPr>
          <p:cNvSpPr txBox="1"/>
          <p:nvPr/>
        </p:nvSpPr>
        <p:spPr>
          <a:xfrm>
            <a:off x="0" y="4434438"/>
            <a:ext cx="5059018"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3.</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Run template matching</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A9D3C75-939D-6537-66DA-2C42C856410F}"/>
                  </a:ext>
                </a:extLst>
              </p:cNvPr>
              <p:cNvSpPr txBox="1"/>
              <p:nvPr/>
            </p:nvSpPr>
            <p:spPr>
              <a:xfrm>
                <a:off x="240305" y="3867721"/>
                <a:ext cx="4212103"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Peak position and amplitude </a:t>
                </a:r>
                <a:r>
                  <a:rPr lang="en-US" altLang="zh-CN" dirty="0">
                    <a:latin typeface="Times New Roman Bold" panose="02020603050405020304" charset="0"/>
                    <a:cs typeface="Times New Roman Bold" panose="02020603050405020304" charset="0"/>
                    <a:sym typeface="Wingdings" pitchFamily="2" charset="2"/>
                  </a:rPr>
                  <a:t> </a:t>
                </a:r>
                <a14:m>
                  <m:oMath xmlns:m="http://schemas.openxmlformats.org/officeDocument/2006/math">
                    <m:sSub>
                      <m:sSubPr>
                        <m:ctrlPr>
                          <a:rPr lang="en-US" altLang="zh-CN" i="1" smtClean="0">
                            <a:latin typeface="Cambria Math" panose="02040503050406030204" pitchFamily="18" charset="0"/>
                            <a:sym typeface="+mn-ea"/>
                          </a:rPr>
                        </m:ctrlPr>
                      </m:sSubPr>
                      <m:e>
                        <m:r>
                          <a:rPr lang="en-US" altLang="zh-CN" b="0" i="1" smtClean="0">
                            <a:latin typeface="Cambria Math" panose="02040503050406030204" pitchFamily="18" charset="0"/>
                            <a:sym typeface="+mn-ea"/>
                          </a:rPr>
                          <m:t>𝑎</m:t>
                        </m:r>
                      </m:e>
                      <m:sub>
                        <m:r>
                          <a:rPr lang="en-US" altLang="zh-CN" b="0" i="1" smtClean="0">
                            <a:latin typeface="Cambria Math" panose="02040503050406030204" pitchFamily="18" charset="0"/>
                            <a:sym typeface="+mn-ea"/>
                          </a:rPr>
                          <m:t>1</m:t>
                        </m:r>
                      </m:sub>
                    </m:sSub>
                  </m:oMath>
                </a14:m>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i="1">
                            <a:latin typeface="Cambria Math" panose="02040503050406030204" pitchFamily="18" charset="0"/>
                            <a:sym typeface="+mn-ea"/>
                          </a:rPr>
                        </m:ctrlPr>
                      </m:sSubPr>
                      <m:e>
                        <m:r>
                          <a:rPr lang="en-US" altLang="zh-CN" b="0" i="1" smtClean="0">
                            <a:latin typeface="Cambria Math" panose="02040503050406030204" pitchFamily="18" charset="0"/>
                            <a:sym typeface="+mn-ea"/>
                          </a:rPr>
                          <m:t>𝑏</m:t>
                        </m:r>
                      </m:e>
                      <m:sub>
                        <m:r>
                          <a:rPr lang="en-US" altLang="zh-CN" b="0" i="1" smtClean="0">
                            <a:latin typeface="Cambria Math" panose="02040503050406030204" pitchFamily="18" charset="0"/>
                            <a:sym typeface="+mn-ea"/>
                          </a:rPr>
                          <m:t>1</m:t>
                        </m:r>
                      </m:sub>
                    </m:sSub>
                  </m:oMath>
                </a14:m>
                <a:r>
                  <a:rPr lang="zh-CN" altLang="en-US" dirty="0">
                    <a:latin typeface="Times New Roman Bold" panose="02020603050405020304" charset="0"/>
                    <a:cs typeface="Times New Roman Bold" panose="02020603050405020304" charset="0"/>
                    <a:sym typeface="+mn-ea"/>
                  </a:rPr>
                  <a:t> </a:t>
                </a:r>
                <a:endParaRPr lang="en-US" altLang="zh-CN" dirty="0">
                  <a:latin typeface="Times New Roman Bold" panose="02020603050405020304" charset="0"/>
                  <a:cs typeface="Times New Roman Bold" panose="02020603050405020304" charset="0"/>
                  <a:sym typeface="+mn-ea"/>
                </a:endParaRPr>
              </a:p>
            </p:txBody>
          </p:sp>
        </mc:Choice>
        <mc:Fallback xmlns="">
          <p:sp>
            <p:nvSpPr>
              <p:cNvPr id="21" name="TextBox 20">
                <a:extLst>
                  <a:ext uri="{FF2B5EF4-FFF2-40B4-BE49-F238E27FC236}">
                    <a16:creationId xmlns:a16="http://schemas.microsoft.com/office/drawing/2014/main" id="{6A9D3C75-939D-6537-66DA-2C42C856410F}"/>
                  </a:ext>
                </a:extLst>
              </p:cNvPr>
              <p:cNvSpPr txBox="1">
                <a:spLocks noRot="1" noChangeAspect="1" noMove="1" noResize="1" noEditPoints="1" noAdjustHandles="1" noChangeArrowheads="1" noChangeShapeType="1" noTextEdit="1"/>
              </p:cNvSpPr>
              <p:nvPr/>
            </p:nvSpPr>
            <p:spPr>
              <a:xfrm>
                <a:off x="240305" y="3867721"/>
                <a:ext cx="4212103" cy="369332"/>
              </a:xfrm>
              <a:prstGeom prst="rect">
                <a:avLst/>
              </a:prstGeom>
              <a:blipFill>
                <a:blip r:embed="rId5"/>
                <a:stretch>
                  <a:fillRect l="-1201" t="-6667" b="-23333"/>
                </a:stretch>
              </a:blipFill>
            </p:spPr>
            <p:txBody>
              <a:bodyPr/>
              <a:lstStyle/>
              <a:p>
                <a:r>
                  <a:rPr lang="en-CN">
                    <a:noFill/>
                  </a:rPr>
                  <a:t> </a:t>
                </a:r>
              </a:p>
            </p:txBody>
          </p:sp>
        </mc:Fallback>
      </mc:AlternateContent>
      <p:pic>
        <p:nvPicPr>
          <p:cNvPr id="26" name="Picture 25">
            <a:extLst>
              <a:ext uri="{FF2B5EF4-FFF2-40B4-BE49-F238E27FC236}">
                <a16:creationId xmlns:a16="http://schemas.microsoft.com/office/drawing/2014/main" id="{17B20C91-93BD-DF93-0F6F-92CBCE9FDA15}"/>
              </a:ext>
            </a:extLst>
          </p:cNvPr>
          <p:cNvPicPr>
            <a:picLocks noChangeAspect="1"/>
          </p:cNvPicPr>
          <p:nvPr/>
        </p:nvPicPr>
        <p:blipFill>
          <a:blip r:embed="rId6"/>
          <a:stretch>
            <a:fillRect/>
          </a:stretch>
        </p:blipFill>
        <p:spPr>
          <a:xfrm>
            <a:off x="240305" y="1682585"/>
            <a:ext cx="4906133" cy="709146"/>
          </a:xfrm>
          <a:prstGeom prst="rect">
            <a:avLst/>
          </a:prstGeom>
        </p:spPr>
      </p:pic>
      <p:pic>
        <p:nvPicPr>
          <p:cNvPr id="28" name="Picture 27">
            <a:extLst>
              <a:ext uri="{FF2B5EF4-FFF2-40B4-BE49-F238E27FC236}">
                <a16:creationId xmlns:a16="http://schemas.microsoft.com/office/drawing/2014/main" id="{C87FB2E9-E969-A43A-3DE4-89A69DAE83A4}"/>
              </a:ext>
            </a:extLst>
          </p:cNvPr>
          <p:cNvPicPr>
            <a:picLocks noChangeAspect="1"/>
          </p:cNvPicPr>
          <p:nvPr/>
        </p:nvPicPr>
        <p:blipFill>
          <a:blip r:embed="rId7"/>
          <a:stretch>
            <a:fillRect/>
          </a:stretch>
        </p:blipFill>
        <p:spPr>
          <a:xfrm>
            <a:off x="240305" y="5028336"/>
            <a:ext cx="4647313" cy="613445"/>
          </a:xfrm>
          <a:prstGeom prst="rect">
            <a:avLst/>
          </a:prstGeom>
        </p:spPr>
      </p:pic>
      <p:pic>
        <p:nvPicPr>
          <p:cNvPr id="3" name="Picture 6">
            <a:extLst>
              <a:ext uri="{FF2B5EF4-FFF2-40B4-BE49-F238E27FC236}">
                <a16:creationId xmlns:a16="http://schemas.microsoft.com/office/drawing/2014/main" id="{F31FDFBE-65A6-4F8D-9EA3-5D3BF0B4EA33}"/>
              </a:ext>
            </a:extLst>
          </p:cNvPr>
          <p:cNvPicPr>
            <a:picLocks noChangeAspect="1"/>
          </p:cNvPicPr>
          <p:nvPr/>
        </p:nvPicPr>
        <p:blipFill>
          <a:blip r:embed="rId8">
            <a:extLst>
              <a:ext uri="{28A0092B-C50C-407E-A947-70E740481C1C}">
                <a14:useLocalDpi xmlns:a14="http://schemas.microsoft.com/office/drawing/2010/main"/>
              </a:ext>
            </a:extLst>
          </a:blip>
          <a:srcRect l="-3" r="-9360"/>
          <a:stretch/>
        </p:blipFill>
        <p:spPr>
          <a:xfrm>
            <a:off x="0" y="50319"/>
            <a:ext cx="3670299" cy="717897"/>
          </a:xfrm>
          <a:prstGeom prst="rect">
            <a:avLst/>
          </a:prstGeom>
        </p:spPr>
      </p:pic>
      <p:sp>
        <p:nvSpPr>
          <p:cNvPr id="6" name="Rounded Rectangle 5">
            <a:extLst>
              <a:ext uri="{FF2B5EF4-FFF2-40B4-BE49-F238E27FC236}">
                <a16:creationId xmlns:a16="http://schemas.microsoft.com/office/drawing/2014/main" id="{7C8C156C-EC91-CF87-DA65-8731E6A573AD}"/>
              </a:ext>
            </a:extLst>
          </p:cNvPr>
          <p:cNvSpPr/>
          <p:nvPr/>
        </p:nvSpPr>
        <p:spPr>
          <a:xfrm>
            <a:off x="4104752" y="191835"/>
            <a:ext cx="66167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altLang="zh-CN" sz="2800" b="1" dirty="0">
                <a:solidFill>
                  <a:schemeClr val="tx1"/>
                </a:solidFill>
                <a:latin typeface="Times New Roman" panose="02020603050405020304" pitchFamily="18" charset="0"/>
                <a:cs typeface="Times New Roman" panose="02020603050405020304" pitchFamily="18" charset="0"/>
              </a:rPr>
              <a:t>Supplementary Materials</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Chapter</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3</a:t>
            </a:r>
          </a:p>
        </p:txBody>
      </p:sp>
      <p:sp>
        <p:nvSpPr>
          <p:cNvPr id="8" name="矩形 22">
            <a:extLst>
              <a:ext uri="{FF2B5EF4-FFF2-40B4-BE49-F238E27FC236}">
                <a16:creationId xmlns:a16="http://schemas.microsoft.com/office/drawing/2014/main" id="{13DDA87C-3D7F-E333-C711-0DE67AEC0F2F}"/>
              </a:ext>
            </a:extLst>
          </p:cNvPr>
          <p:cNvSpPr/>
          <p:nvPr/>
        </p:nvSpPr>
        <p:spPr>
          <a:xfrm>
            <a:off x="3794873" y="162377"/>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3">
            <a:extLst>
              <a:ext uri="{FF2B5EF4-FFF2-40B4-BE49-F238E27FC236}">
                <a16:creationId xmlns:a16="http://schemas.microsoft.com/office/drawing/2014/main" id="{62ECC8A9-176A-4150-51AF-17F8AFCAD228}"/>
              </a:ext>
            </a:extLst>
          </p:cNvPr>
          <p:cNvSpPr/>
          <p:nvPr/>
        </p:nvSpPr>
        <p:spPr>
          <a:xfrm>
            <a:off x="3930763" y="162377"/>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6124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CADE6-7899-3752-A39C-D860D1A71657}"/>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54E182D6-AF04-9146-B50D-618F9C1AE36C}"/>
              </a:ext>
            </a:extLst>
          </p:cNvPr>
          <p:cNvSpPr>
            <a:spLocks noGrp="1"/>
          </p:cNvSpPr>
          <p:nvPr>
            <p:ph type="dt" sz="half" idx="10"/>
          </p:nvPr>
        </p:nvSpPr>
        <p:spPr>
          <a:xfrm>
            <a:off x="838200" y="6439535"/>
            <a:ext cx="2743200" cy="365125"/>
          </a:xfrm>
        </p:spPr>
        <p:txBody>
          <a:bodyPr/>
          <a:lstStyle/>
          <a:p>
            <a:fld id="{704ACAE7-0035-684E-B9E3-F0E092D8269E}"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D84E13C0-3F31-3CD9-F158-4879EC61A89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FFED3939-686D-D967-966A-33CD99379C49}"/>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41</a:t>
            </a:fld>
            <a:endParaRPr lang="zh-CN" altLang="en-US"/>
          </a:p>
        </p:txBody>
      </p:sp>
      <p:sp>
        <p:nvSpPr>
          <p:cNvPr id="13" name="Rectangle 6">
            <a:extLst>
              <a:ext uri="{FF2B5EF4-FFF2-40B4-BE49-F238E27FC236}">
                <a16:creationId xmlns:a16="http://schemas.microsoft.com/office/drawing/2014/main" id="{706C7035-2F78-01B0-B6BA-5A731A540696}"/>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8570C46-26AC-9D3A-7A57-F746AD61B888}"/>
              </a:ext>
            </a:extLst>
          </p:cNvPr>
          <p:cNvSpPr txBox="1"/>
          <p:nvPr/>
        </p:nvSpPr>
        <p:spPr>
          <a:xfrm>
            <a:off x="37010" y="878155"/>
            <a:ext cx="3356102" cy="369332"/>
          </a:xfrm>
          <a:prstGeom prst="rect">
            <a:avLst/>
          </a:prstGeom>
          <a:noFill/>
        </p:spPr>
        <p:txBody>
          <a:bodyPr wrap="square" rtlCol="0">
            <a:spAutoFit/>
          </a:bodyPr>
          <a:lstStyle/>
          <a:p>
            <a:pPr algn="just">
              <a:spcBef>
                <a:spcPts val="250"/>
              </a:spcBef>
            </a:pPr>
            <a:r>
              <a:rPr lang="en-US" altLang="zh-CN" b="1" kern="100" dirty="0">
                <a:latin typeface="Times New Roman" panose="02020603050405020304" pitchFamily="18" charset="0"/>
              </a:rPr>
              <a:t>Range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and</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Angle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FFT</a:t>
            </a:r>
            <a:endParaRPr lang="en-US" altLang="zh-CN" kern="100" dirty="0">
              <a:latin typeface="Times New Roman" panose="02020603050405020304" pitchFamily="18" charset="0"/>
            </a:endParaRPr>
          </a:p>
        </p:txBody>
      </p:sp>
      <p:pic>
        <p:nvPicPr>
          <p:cNvPr id="18" name="Picture 17">
            <a:extLst>
              <a:ext uri="{FF2B5EF4-FFF2-40B4-BE49-F238E27FC236}">
                <a16:creationId xmlns:a16="http://schemas.microsoft.com/office/drawing/2014/main" id="{01FECA7D-07CE-5B71-DE64-329E6B6757A6}"/>
              </a:ext>
            </a:extLst>
          </p:cNvPr>
          <p:cNvPicPr>
            <a:picLocks noChangeAspect="1"/>
          </p:cNvPicPr>
          <p:nvPr/>
        </p:nvPicPr>
        <p:blipFill>
          <a:blip r:embed="rId3"/>
          <a:stretch>
            <a:fillRect/>
          </a:stretch>
        </p:blipFill>
        <p:spPr>
          <a:xfrm>
            <a:off x="6088406" y="1046800"/>
            <a:ext cx="5397595" cy="5249309"/>
          </a:xfrm>
          <a:prstGeom prst="rect">
            <a:avLst/>
          </a:prstGeom>
        </p:spPr>
      </p:pic>
      <p:sp>
        <p:nvSpPr>
          <p:cNvPr id="19" name="TextBox 18">
            <a:extLst>
              <a:ext uri="{FF2B5EF4-FFF2-40B4-BE49-F238E27FC236}">
                <a16:creationId xmlns:a16="http://schemas.microsoft.com/office/drawing/2014/main" id="{52BBF142-53A6-FB52-5869-07E60FCBED1F}"/>
              </a:ext>
            </a:extLst>
          </p:cNvPr>
          <p:cNvSpPr txBox="1"/>
          <p:nvPr/>
        </p:nvSpPr>
        <p:spPr>
          <a:xfrm>
            <a:off x="0" y="2607228"/>
            <a:ext cx="4989443"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2.</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Radar-human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distance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introduce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phase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shift</a:t>
            </a:r>
          </a:p>
        </p:txBody>
      </p:sp>
      <p:pic>
        <p:nvPicPr>
          <p:cNvPr id="20" name="Picture 19">
            <a:extLst>
              <a:ext uri="{FF2B5EF4-FFF2-40B4-BE49-F238E27FC236}">
                <a16:creationId xmlns:a16="http://schemas.microsoft.com/office/drawing/2014/main" id="{1E4DADEB-49C8-B517-7A92-748BEA394889}"/>
              </a:ext>
            </a:extLst>
          </p:cNvPr>
          <p:cNvPicPr>
            <a:picLocks noChangeAspect="1"/>
          </p:cNvPicPr>
          <p:nvPr/>
        </p:nvPicPr>
        <p:blipFill>
          <a:blip r:embed="rId4"/>
          <a:stretch>
            <a:fillRect/>
          </a:stretch>
        </p:blipFill>
        <p:spPr>
          <a:xfrm>
            <a:off x="193398" y="3004481"/>
            <a:ext cx="1348947" cy="762448"/>
          </a:xfrm>
          <a:prstGeom prst="rect">
            <a:avLst/>
          </a:prstGeom>
        </p:spPr>
      </p:pic>
      <p:sp>
        <p:nvSpPr>
          <p:cNvPr id="21" name="TextBox 20">
            <a:extLst>
              <a:ext uri="{FF2B5EF4-FFF2-40B4-BE49-F238E27FC236}">
                <a16:creationId xmlns:a16="http://schemas.microsoft.com/office/drawing/2014/main" id="{05050411-A672-0238-B922-38671CA5EF59}"/>
              </a:ext>
            </a:extLst>
          </p:cNvPr>
          <p:cNvSpPr txBox="1"/>
          <p:nvPr/>
        </p:nvSpPr>
        <p:spPr>
          <a:xfrm>
            <a:off x="36938" y="1406901"/>
            <a:ext cx="5059018"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1.</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Received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FMCW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C0DB034-AE17-ABE7-1DD7-CC7357555761}"/>
                  </a:ext>
                </a:extLst>
              </p:cNvPr>
              <p:cNvSpPr txBox="1"/>
              <p:nvPr/>
            </p:nvSpPr>
            <p:spPr>
              <a:xfrm>
                <a:off x="0" y="3674982"/>
                <a:ext cx="6280083" cy="646331"/>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3.</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Distance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between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antennas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introduce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extra</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phase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shift</a:t>
                </a:r>
              </a:p>
              <a:p>
                <a:r>
                  <a:rPr lang="zh-CN" altLang="en-US" dirty="0">
                    <a:latin typeface="Times New Roman Bold" panose="02020603050405020304" charset="0"/>
                    <a:cs typeface="Times New Roman Bold" panose="02020603050405020304" charset="0"/>
                    <a:sym typeface="+mn-ea"/>
                  </a:rPr>
                  <a:t>    </a:t>
                </a:r>
                <a:r>
                  <a:rPr lang="en-US" altLang="zh-CN" dirty="0" err="1">
                    <a:latin typeface="Times New Roman Bold" panose="02020603050405020304" charset="0"/>
                    <a:cs typeface="Times New Roman Bold" panose="02020603050405020304" charset="0"/>
                    <a:sym typeface="+mn-ea"/>
                  </a:rPr>
                  <a:t>w.r.t.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angle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arrival</a:t>
                </a:r>
                <a:r>
                  <a:rPr lang="zh-CN" altLang="en-US" dirty="0">
                    <a:latin typeface="Times New Roman Bold" panose="02020603050405020304" charset="0"/>
                    <a:cs typeface="Times New Roman Bold" panose="02020603050405020304" charset="0"/>
                    <a:sym typeface="+mn-ea"/>
                  </a:rPr>
                  <a:t> </a:t>
                </a:r>
                <a14:m>
                  <m:oMath xmlns:m="http://schemas.openxmlformats.org/officeDocument/2006/math">
                    <m:r>
                      <a:rPr lang="zh-CN" altLang="en-US" i="1" smtClean="0">
                        <a:latin typeface="Cambria Math" panose="02040503050406030204" pitchFamily="18" charset="0"/>
                        <a:cs typeface="Times New Roman Bold" panose="02020603050405020304" charset="0"/>
                        <a:sym typeface="+mn-ea"/>
                      </a:rPr>
                      <m:t>𝜃</m:t>
                    </m:r>
                  </m:oMath>
                </a14:m>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t>
                </a:r>
                <a:r>
                  <a:rPr lang="en-US" altLang="zh-CN" dirty="0" err="1">
                    <a:latin typeface="Times New Roman Bold" panose="02020603050405020304" charset="0"/>
                    <a:cs typeface="Times New Roman Bold" panose="02020603050405020304" charset="0"/>
                    <a:sym typeface="+mn-ea"/>
                  </a:rPr>
                  <a:t>AoA</a:t>
                </a:r>
                <a:r>
                  <a:rPr lang="en-US" altLang="zh-CN" dirty="0">
                    <a:latin typeface="Times New Roman Bold" panose="02020603050405020304" charset="0"/>
                    <a:cs typeface="Times New Roman Bold" panose="02020603050405020304" charset="0"/>
                    <a:sym typeface="+mn-ea"/>
                  </a:rPr>
                  <a:t>)</a:t>
                </a:r>
              </a:p>
            </p:txBody>
          </p:sp>
        </mc:Choice>
        <mc:Fallback xmlns="">
          <p:sp>
            <p:nvSpPr>
              <p:cNvPr id="26" name="TextBox 25">
                <a:extLst>
                  <a:ext uri="{FF2B5EF4-FFF2-40B4-BE49-F238E27FC236}">
                    <a16:creationId xmlns:a16="http://schemas.microsoft.com/office/drawing/2014/main" id="{1C0DB034-AE17-ABE7-1DD7-CC7357555761}"/>
                  </a:ext>
                </a:extLst>
              </p:cNvPr>
              <p:cNvSpPr txBox="1">
                <a:spLocks noRot="1" noChangeAspect="1" noMove="1" noResize="1" noEditPoints="1" noAdjustHandles="1" noChangeArrowheads="1" noChangeShapeType="1" noTextEdit="1"/>
              </p:cNvSpPr>
              <p:nvPr/>
            </p:nvSpPr>
            <p:spPr>
              <a:xfrm>
                <a:off x="0" y="3674982"/>
                <a:ext cx="6280083" cy="646331"/>
              </a:xfrm>
              <a:prstGeom prst="rect">
                <a:avLst/>
              </a:prstGeom>
              <a:blipFill>
                <a:blip r:embed="rId5"/>
                <a:stretch>
                  <a:fillRect l="-808" t="-3846" b="-13462"/>
                </a:stretch>
              </a:blipFill>
            </p:spPr>
            <p:txBody>
              <a:bodyPr/>
              <a:lstStyle/>
              <a:p>
                <a:r>
                  <a:rPr lang="en-CN">
                    <a:noFill/>
                  </a:rPr>
                  <a:t> </a:t>
                </a:r>
              </a:p>
            </p:txBody>
          </p:sp>
        </mc:Fallback>
      </mc:AlternateContent>
      <p:pic>
        <p:nvPicPr>
          <p:cNvPr id="27" name="Picture 26">
            <a:extLst>
              <a:ext uri="{FF2B5EF4-FFF2-40B4-BE49-F238E27FC236}">
                <a16:creationId xmlns:a16="http://schemas.microsoft.com/office/drawing/2014/main" id="{3EE6C281-925C-EFDC-D73A-5E979BB42372}"/>
              </a:ext>
            </a:extLst>
          </p:cNvPr>
          <p:cNvPicPr>
            <a:picLocks noChangeAspect="1"/>
          </p:cNvPicPr>
          <p:nvPr/>
        </p:nvPicPr>
        <p:blipFill>
          <a:blip r:embed="rId6"/>
          <a:stretch>
            <a:fillRect/>
          </a:stretch>
        </p:blipFill>
        <p:spPr>
          <a:xfrm>
            <a:off x="316506" y="4423495"/>
            <a:ext cx="1553141" cy="905999"/>
          </a:xfrm>
          <a:prstGeom prst="rect">
            <a:avLst/>
          </a:prstGeom>
        </p:spPr>
      </p:pic>
      <p:pic>
        <p:nvPicPr>
          <p:cNvPr id="28" name="Picture 27">
            <a:extLst>
              <a:ext uri="{FF2B5EF4-FFF2-40B4-BE49-F238E27FC236}">
                <a16:creationId xmlns:a16="http://schemas.microsoft.com/office/drawing/2014/main" id="{A194A150-4AB2-4BEB-8570-5E244B31F5D5}"/>
              </a:ext>
            </a:extLst>
          </p:cNvPr>
          <p:cNvPicPr>
            <a:picLocks noChangeAspect="1"/>
          </p:cNvPicPr>
          <p:nvPr/>
        </p:nvPicPr>
        <p:blipFill>
          <a:blip r:embed="rId7"/>
          <a:stretch>
            <a:fillRect/>
          </a:stretch>
        </p:blipFill>
        <p:spPr>
          <a:xfrm>
            <a:off x="193398" y="1903576"/>
            <a:ext cx="4909340" cy="748375"/>
          </a:xfrm>
          <a:prstGeom prst="rect">
            <a:avLst/>
          </a:prstGeom>
        </p:spPr>
      </p:pic>
      <p:sp>
        <p:nvSpPr>
          <p:cNvPr id="29" name="Rectangle 28">
            <a:extLst>
              <a:ext uri="{FF2B5EF4-FFF2-40B4-BE49-F238E27FC236}">
                <a16:creationId xmlns:a16="http://schemas.microsoft.com/office/drawing/2014/main" id="{3B75BB05-3CD6-1827-B4B9-27B22385FB12}"/>
              </a:ext>
            </a:extLst>
          </p:cNvPr>
          <p:cNvSpPr/>
          <p:nvPr/>
        </p:nvSpPr>
        <p:spPr>
          <a:xfrm>
            <a:off x="3565217" y="1951720"/>
            <a:ext cx="1215790" cy="6275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cxnSp>
        <p:nvCxnSpPr>
          <p:cNvPr id="30" name="Straight Arrow Connector 29">
            <a:extLst>
              <a:ext uri="{FF2B5EF4-FFF2-40B4-BE49-F238E27FC236}">
                <a16:creationId xmlns:a16="http://schemas.microsoft.com/office/drawing/2014/main" id="{E83DDAC1-6C23-86AE-FC2B-E52A712E5ACB}"/>
              </a:ext>
            </a:extLst>
          </p:cNvPr>
          <p:cNvCxnSpPr>
            <a:cxnSpLocks/>
            <a:stCxn id="29" idx="0"/>
            <a:endCxn id="33" idx="2"/>
          </p:cNvCxnSpPr>
          <p:nvPr/>
        </p:nvCxnSpPr>
        <p:spPr>
          <a:xfrm flipV="1">
            <a:off x="4173112" y="1684711"/>
            <a:ext cx="618485" cy="26700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2C93A5B-EC67-74FC-9A11-09482326DA4F}"/>
              </a:ext>
            </a:extLst>
          </p:cNvPr>
          <p:cNvSpPr txBox="1"/>
          <p:nvPr/>
        </p:nvSpPr>
        <p:spPr>
          <a:xfrm>
            <a:off x="4422959" y="1315379"/>
            <a:ext cx="737276" cy="369332"/>
          </a:xfrm>
          <a:prstGeom prst="rect">
            <a:avLst/>
          </a:prstGeom>
          <a:noFill/>
        </p:spPr>
        <p:txBody>
          <a:bodyPr wrap="square" rtlCol="0">
            <a:spAutoFit/>
          </a:bodyPr>
          <a:lstStyle/>
          <a:p>
            <a:r>
              <a:rPr lang="en-CN" altLang="zh-CN" dirty="0">
                <a:latin typeface="Times New Roman Bold" panose="02020603050405020304" charset="0"/>
                <a:cs typeface="Times New Roman Bold" panose="02020603050405020304" charset="0"/>
                <a:sym typeface="+mn-ea"/>
              </a:rPr>
              <a:t>Pha</a:t>
            </a:r>
            <a:r>
              <a:rPr lang="en-US" altLang="zh-CN" dirty="0">
                <a:latin typeface="Times New Roman Bold" panose="02020603050405020304" charset="0"/>
                <a:cs typeface="Times New Roman Bold" panose="02020603050405020304" charset="0"/>
                <a:sym typeface="+mn-ea"/>
              </a:rPr>
              <a:t>s</a:t>
            </a:r>
            <a:r>
              <a:rPr lang="en-CN" altLang="zh-CN" dirty="0">
                <a:latin typeface="Times New Roman Bold" panose="02020603050405020304" charset="0"/>
                <a:cs typeface="Times New Roman Bold" panose="02020603050405020304" charset="0"/>
                <a:sym typeface="+mn-ea"/>
              </a:rPr>
              <a:t>e</a:t>
            </a:r>
            <a:endParaRPr lang="en-US" altLang="zh-CN" dirty="0">
              <a:latin typeface="Times New Roman Bold" panose="02020603050405020304" charset="0"/>
              <a:cs typeface="Times New Roman Bold" panose="02020603050405020304" charset="0"/>
              <a:sym typeface="+mn-ea"/>
            </a:endParaRPr>
          </a:p>
        </p:txBody>
      </p:sp>
      <p:pic>
        <p:nvPicPr>
          <p:cNvPr id="3" name="Picture 6">
            <a:extLst>
              <a:ext uri="{FF2B5EF4-FFF2-40B4-BE49-F238E27FC236}">
                <a16:creationId xmlns:a16="http://schemas.microsoft.com/office/drawing/2014/main" id="{D3FD6844-D399-564A-7DB8-A24F2F59496C}"/>
              </a:ext>
            </a:extLst>
          </p:cNvPr>
          <p:cNvPicPr>
            <a:picLocks noChangeAspect="1"/>
          </p:cNvPicPr>
          <p:nvPr/>
        </p:nvPicPr>
        <p:blipFill>
          <a:blip r:embed="rId8">
            <a:extLst>
              <a:ext uri="{28A0092B-C50C-407E-A947-70E740481C1C}">
                <a14:useLocalDpi xmlns:a14="http://schemas.microsoft.com/office/drawing/2010/main"/>
              </a:ext>
            </a:extLst>
          </a:blip>
          <a:srcRect l="-3" r="-9360"/>
          <a:stretch/>
        </p:blipFill>
        <p:spPr>
          <a:xfrm>
            <a:off x="0" y="50319"/>
            <a:ext cx="3670299" cy="717897"/>
          </a:xfrm>
          <a:prstGeom prst="rect">
            <a:avLst/>
          </a:prstGeom>
        </p:spPr>
      </p:pic>
      <p:sp>
        <p:nvSpPr>
          <p:cNvPr id="8" name="矩形 22">
            <a:extLst>
              <a:ext uri="{FF2B5EF4-FFF2-40B4-BE49-F238E27FC236}">
                <a16:creationId xmlns:a16="http://schemas.microsoft.com/office/drawing/2014/main" id="{EF23DAB0-CA97-BEB9-7D73-FE3FC33D4360}"/>
              </a:ext>
            </a:extLst>
          </p:cNvPr>
          <p:cNvSpPr/>
          <p:nvPr/>
        </p:nvSpPr>
        <p:spPr>
          <a:xfrm>
            <a:off x="3794873" y="162377"/>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3">
            <a:extLst>
              <a:ext uri="{FF2B5EF4-FFF2-40B4-BE49-F238E27FC236}">
                <a16:creationId xmlns:a16="http://schemas.microsoft.com/office/drawing/2014/main" id="{299189EF-BA76-545B-9833-A661BD1B8AFD}"/>
              </a:ext>
            </a:extLst>
          </p:cNvPr>
          <p:cNvSpPr/>
          <p:nvPr/>
        </p:nvSpPr>
        <p:spPr>
          <a:xfrm>
            <a:off x="3930763" y="162377"/>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ounded Rectangle 1">
            <a:extLst>
              <a:ext uri="{FF2B5EF4-FFF2-40B4-BE49-F238E27FC236}">
                <a16:creationId xmlns:a16="http://schemas.microsoft.com/office/drawing/2014/main" id="{7C8C156C-EC91-CF87-DA65-8731E6A573AD}"/>
              </a:ext>
            </a:extLst>
          </p:cNvPr>
          <p:cNvSpPr/>
          <p:nvPr/>
        </p:nvSpPr>
        <p:spPr>
          <a:xfrm>
            <a:off x="4092053" y="174192"/>
            <a:ext cx="66167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dirty="0">
                <a:solidFill>
                  <a:schemeClr val="tx1"/>
                </a:solidFill>
                <a:latin typeface="Times New Roman" panose="02020603050405020304" pitchFamily="18" charset="0"/>
                <a:cs typeface="Times New Roman" panose="02020603050405020304" pitchFamily="18" charset="0"/>
              </a:rPr>
              <a:t>Supplementary Materials</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Chapter</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2650139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45575-56D2-57A4-4C66-1884C51B8495}"/>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6C22F0BE-4AE2-18FA-83AD-CFA76F3F145C}"/>
              </a:ext>
            </a:extLst>
          </p:cNvPr>
          <p:cNvSpPr>
            <a:spLocks noGrp="1"/>
          </p:cNvSpPr>
          <p:nvPr>
            <p:ph type="dt" sz="half" idx="10"/>
          </p:nvPr>
        </p:nvSpPr>
        <p:spPr>
          <a:xfrm>
            <a:off x="838200" y="6439535"/>
            <a:ext cx="2743200" cy="365125"/>
          </a:xfrm>
        </p:spPr>
        <p:txBody>
          <a:bodyPr/>
          <a:lstStyle/>
          <a:p>
            <a:fld id="{12FF8ABD-8F3A-FA4D-BE51-1E35A1E0A668}"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DB4B0EA-96C4-2406-5A4D-CDC071A76E3F}"/>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00170BF5-00FF-7B0F-E387-02A1E871E25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42</a:t>
            </a:fld>
            <a:endParaRPr lang="zh-CN" altLang="en-US"/>
          </a:p>
        </p:txBody>
      </p:sp>
      <p:sp>
        <p:nvSpPr>
          <p:cNvPr id="13" name="Rectangle 6">
            <a:extLst>
              <a:ext uri="{FF2B5EF4-FFF2-40B4-BE49-F238E27FC236}">
                <a16:creationId xmlns:a16="http://schemas.microsoft.com/office/drawing/2014/main" id="{7A36A8A6-1511-D4DD-0FF3-7538DB14E25A}"/>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E7C86A6-E906-171F-219B-E2ACB6F495D4}"/>
                  </a:ext>
                </a:extLst>
              </p:cNvPr>
              <p:cNvSpPr txBox="1"/>
              <p:nvPr/>
            </p:nvSpPr>
            <p:spPr>
              <a:xfrm>
                <a:off x="205740" y="3291705"/>
                <a:ext cx="6411282"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grid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size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parameter</a:t>
                </a:r>
                <a:r>
                  <a:rPr lang="zh-CN" altLang="en-US" dirty="0">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i="1" smtClean="0">
                            <a:latin typeface="Cambria Math" panose="02040503050406030204" pitchFamily="18" charset="0"/>
                            <a:cs typeface="Times New Roman Bold" panose="02020603050405020304" charset="0"/>
                            <a:sym typeface="+mn-ea"/>
                          </a:rPr>
                        </m:ctrlPr>
                      </m:sSubPr>
                      <m:e>
                        <m:r>
                          <a:rPr lang="en-US" altLang="zh-CN" i="1" smtClean="0">
                            <a:latin typeface="Cambria Math" panose="02040503050406030204" pitchFamily="18" charset="0"/>
                            <a:ea typeface="Cambria Math" panose="02040503050406030204" pitchFamily="18" charset="0"/>
                            <a:cs typeface="Times New Roman Bold" panose="02020603050405020304" charset="0"/>
                            <a:sym typeface="+mn-ea"/>
                          </a:rPr>
                          <m:t>𝛾</m:t>
                        </m:r>
                      </m:e>
                      <m:sub>
                        <m:r>
                          <a:rPr lang="en-US" altLang="zh-CN" b="0" i="1">
                            <a:latin typeface="Cambria Math" panose="02040503050406030204" pitchFamily="18" charset="0"/>
                            <a:cs typeface="Times New Roman Bold" panose="02020603050405020304" charset="0"/>
                            <a:sym typeface="+mn-ea"/>
                          </a:rPr>
                          <m:t>𝑘</m:t>
                        </m:r>
                      </m:sub>
                    </m:sSub>
                  </m:oMath>
                </a14:m>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search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direction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set</a:t>
                </a:r>
                <a:r>
                  <a:rPr lang="zh-CN" altLang="en-US" dirty="0">
                    <a:latin typeface="Times New Roman Bold" panose="02020603050405020304" charset="0"/>
                    <a:cs typeface="Times New Roman Bold" panose="02020603050405020304" charset="0"/>
                    <a:sym typeface="+mn-ea"/>
                  </a:rPr>
                  <a:t> </a:t>
                </a:r>
                <a14:m>
                  <m:oMath xmlns:m="http://schemas.openxmlformats.org/officeDocument/2006/math">
                    <m:r>
                      <a:rPr lang="en-US" altLang="zh-CN" b="0" i="1" smtClean="0">
                        <a:latin typeface="Cambria Math" panose="02040503050406030204" pitchFamily="18" charset="0"/>
                        <a:cs typeface="Times New Roman Bold" panose="02020603050405020304" charset="0"/>
                        <a:sym typeface="+mn-ea"/>
                      </a:rPr>
                      <m:t>𝐷</m:t>
                    </m:r>
                  </m:oMath>
                </a14:m>
                <a:r>
                  <a:rPr lang="zh-CN" altLang="en-US" dirty="0">
                    <a:latin typeface="Times New Roman Bold" panose="02020603050405020304" charset="0"/>
                    <a:cs typeface="Times New Roman Bold" panose="02020603050405020304" charset="0"/>
                    <a:sym typeface="+mn-ea"/>
                  </a:rPr>
                  <a:t> </a:t>
                </a:r>
                <a:endParaRPr lang="en-US" altLang="zh-CN" dirty="0">
                  <a:solidFill>
                    <a:srgbClr val="FF0000"/>
                  </a:solidFill>
                  <a:latin typeface="Times New Roman Bold" panose="02020603050405020304" charset="0"/>
                  <a:cs typeface="Times New Roman Bold" panose="02020603050405020304" charset="0"/>
                  <a:sym typeface="+mn-ea"/>
                </a:endParaRPr>
              </a:p>
            </p:txBody>
          </p:sp>
        </mc:Choice>
        <mc:Fallback xmlns="">
          <p:sp>
            <p:nvSpPr>
              <p:cNvPr id="21" name="TextBox 20">
                <a:extLst>
                  <a:ext uri="{FF2B5EF4-FFF2-40B4-BE49-F238E27FC236}">
                    <a16:creationId xmlns:a16="http://schemas.microsoft.com/office/drawing/2014/main" id="{FE7C86A6-E906-171F-219B-E2ACB6F495D4}"/>
                  </a:ext>
                </a:extLst>
              </p:cNvPr>
              <p:cNvSpPr txBox="1">
                <a:spLocks noRot="1" noChangeAspect="1" noMove="1" noResize="1" noEditPoints="1" noAdjustHandles="1" noChangeArrowheads="1" noChangeShapeType="1" noTextEdit="1"/>
              </p:cNvSpPr>
              <p:nvPr/>
            </p:nvSpPr>
            <p:spPr>
              <a:xfrm>
                <a:off x="205740" y="3291705"/>
                <a:ext cx="6411282" cy="369332"/>
              </a:xfrm>
              <a:prstGeom prst="rect">
                <a:avLst/>
              </a:prstGeom>
              <a:blipFill>
                <a:blip r:embed="rId3"/>
                <a:stretch>
                  <a:fillRect l="-792" t="-6667" b="-23333"/>
                </a:stretch>
              </a:blipFill>
            </p:spPr>
            <p:txBody>
              <a:bodyPr/>
              <a:lstStyle/>
              <a:p>
                <a:r>
                  <a:rPr lang="en-CN">
                    <a:noFill/>
                  </a:rPr>
                  <a:t> </a:t>
                </a:r>
              </a:p>
            </p:txBody>
          </p:sp>
        </mc:Fallback>
      </mc:AlternateContent>
      <p:sp>
        <p:nvSpPr>
          <p:cNvPr id="31" name="TextBox 30">
            <a:extLst>
              <a:ext uri="{FF2B5EF4-FFF2-40B4-BE49-F238E27FC236}">
                <a16:creationId xmlns:a16="http://schemas.microsoft.com/office/drawing/2014/main" id="{961AC6B5-849A-F2FF-96E8-B377B267EB92}"/>
              </a:ext>
            </a:extLst>
          </p:cNvPr>
          <p:cNvSpPr txBox="1"/>
          <p:nvPr/>
        </p:nvSpPr>
        <p:spPr>
          <a:xfrm>
            <a:off x="49153" y="922581"/>
            <a:ext cx="3757037" cy="369332"/>
          </a:xfrm>
          <a:prstGeom prst="rect">
            <a:avLst/>
          </a:prstGeom>
          <a:noFill/>
        </p:spPr>
        <p:txBody>
          <a:bodyPr wrap="square" rtlCol="0">
            <a:spAutoFit/>
          </a:bodyPr>
          <a:lstStyle/>
          <a:p>
            <a:r>
              <a:rPr lang="en-US" altLang="zh-CN" b="1" dirty="0">
                <a:latin typeface="Times New Roman Bold" panose="02020603050405020304" charset="0"/>
                <a:cs typeface="Times New Roman Bold" panose="02020603050405020304" charset="0"/>
                <a:sym typeface="+mn-ea"/>
              </a:rPr>
              <a:t>Objective</a:t>
            </a:r>
            <a:endParaRPr lang="en-US" altLang="zh-CN" b="1" dirty="0">
              <a:solidFill>
                <a:srgbClr val="FF0000"/>
              </a:solidFill>
              <a:latin typeface="Times New Roman Bold" panose="02020603050405020304" charset="0"/>
              <a:cs typeface="Times New Roman Bold" panose="02020603050405020304" charset="0"/>
              <a:sym typeface="+mn-ea"/>
            </a:endParaRPr>
          </a:p>
        </p:txBody>
      </p:sp>
      <p:pic>
        <p:nvPicPr>
          <p:cNvPr id="7" name="Picture 6">
            <a:extLst>
              <a:ext uri="{FF2B5EF4-FFF2-40B4-BE49-F238E27FC236}">
                <a16:creationId xmlns:a16="http://schemas.microsoft.com/office/drawing/2014/main" id="{C9720FD6-1D83-FE09-E22E-00F141091C86}"/>
              </a:ext>
            </a:extLst>
          </p:cNvPr>
          <p:cNvPicPr>
            <a:picLocks noChangeAspect="1"/>
          </p:cNvPicPr>
          <p:nvPr/>
        </p:nvPicPr>
        <p:blipFill>
          <a:blip r:embed="rId4"/>
          <a:stretch>
            <a:fillRect/>
          </a:stretch>
        </p:blipFill>
        <p:spPr>
          <a:xfrm>
            <a:off x="7270022" y="3420133"/>
            <a:ext cx="4149705" cy="232044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29F09E-4EE3-8712-4352-B2EFCEFBB0D8}"/>
                  </a:ext>
                </a:extLst>
              </p:cNvPr>
              <p:cNvSpPr txBox="1"/>
              <p:nvPr/>
            </p:nvSpPr>
            <p:spPr>
              <a:xfrm>
                <a:off x="49153" y="2393078"/>
                <a:ext cx="6046847"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1.</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Initialization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grid</a:t>
                </a:r>
                <a:r>
                  <a:rPr lang="zh-CN" altLang="en-US" dirty="0">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i="1" smtClean="0">
                            <a:latin typeface="Cambria Math" panose="02040503050406030204" pitchFamily="18" charset="0"/>
                            <a:cs typeface="Times New Roman Bold" panose="02020603050405020304" charset="0"/>
                            <a:sym typeface="+mn-ea"/>
                          </a:rPr>
                        </m:ctrlPr>
                      </m:sSubPr>
                      <m:e>
                        <m:r>
                          <a:rPr lang="en-US" altLang="zh-CN" b="0" i="1" smtClean="0">
                            <a:latin typeface="Cambria Math" panose="02040503050406030204" pitchFamily="18" charset="0"/>
                            <a:cs typeface="Times New Roman Bold" panose="02020603050405020304" charset="0"/>
                            <a:sym typeface="+mn-ea"/>
                          </a:rPr>
                          <m:t>𝐺</m:t>
                        </m:r>
                      </m:e>
                      <m:sub>
                        <m:r>
                          <a:rPr lang="en-US" altLang="zh-CN" b="0" i="1" smtClean="0">
                            <a:latin typeface="Cambria Math" panose="02040503050406030204" pitchFamily="18" charset="0"/>
                            <a:cs typeface="Times New Roman Bold" panose="02020603050405020304" charset="0"/>
                            <a:sym typeface="+mn-ea"/>
                          </a:rPr>
                          <m:t>𝑘</m:t>
                        </m:r>
                      </m:sub>
                    </m:sSub>
                  </m:oMath>
                </a14:m>
                <a:endParaRPr lang="en-US" altLang="zh-CN" dirty="0">
                  <a:latin typeface="Times New Roman Bold" panose="02020603050405020304" charset="0"/>
                  <a:cs typeface="Times New Roman Bold" panose="02020603050405020304" charset="0"/>
                  <a:sym typeface="+mn-ea"/>
                </a:endParaRPr>
              </a:p>
            </p:txBody>
          </p:sp>
        </mc:Choice>
        <mc:Fallback xmlns="">
          <p:sp>
            <p:nvSpPr>
              <p:cNvPr id="8" name="TextBox 7">
                <a:extLst>
                  <a:ext uri="{FF2B5EF4-FFF2-40B4-BE49-F238E27FC236}">
                    <a16:creationId xmlns:a16="http://schemas.microsoft.com/office/drawing/2014/main" id="{C229F09E-4EE3-8712-4352-B2EFCEFBB0D8}"/>
                  </a:ext>
                </a:extLst>
              </p:cNvPr>
              <p:cNvSpPr txBox="1">
                <a:spLocks noRot="1" noChangeAspect="1" noMove="1" noResize="1" noEditPoints="1" noAdjustHandles="1" noChangeArrowheads="1" noChangeShapeType="1" noTextEdit="1"/>
              </p:cNvSpPr>
              <p:nvPr/>
            </p:nvSpPr>
            <p:spPr>
              <a:xfrm>
                <a:off x="49153" y="2393078"/>
                <a:ext cx="6046847" cy="369332"/>
              </a:xfrm>
              <a:prstGeom prst="rect">
                <a:avLst/>
              </a:prstGeom>
              <a:blipFill>
                <a:blip r:embed="rId5"/>
                <a:stretch>
                  <a:fillRect l="-628" t="-6667" b="-23333"/>
                </a:stretch>
              </a:blipFill>
            </p:spPr>
            <p:txBody>
              <a:bodyPr/>
              <a:lstStyle/>
              <a:p>
                <a:r>
                  <a:rPr lang="en-CN">
                    <a:noFill/>
                  </a:rPr>
                  <a:t> </a:t>
                </a:r>
              </a:p>
            </p:txBody>
          </p:sp>
        </mc:Fallback>
      </mc:AlternateContent>
      <p:pic>
        <p:nvPicPr>
          <p:cNvPr id="14" name="Picture 13">
            <a:extLst>
              <a:ext uri="{FF2B5EF4-FFF2-40B4-BE49-F238E27FC236}">
                <a16:creationId xmlns:a16="http://schemas.microsoft.com/office/drawing/2014/main" id="{F1ABB254-467C-38D7-1A3A-F67BC161C838}"/>
              </a:ext>
            </a:extLst>
          </p:cNvPr>
          <p:cNvPicPr>
            <a:picLocks noChangeAspect="1"/>
          </p:cNvPicPr>
          <p:nvPr/>
        </p:nvPicPr>
        <p:blipFill>
          <a:blip r:embed="rId6"/>
          <a:stretch>
            <a:fillRect/>
          </a:stretch>
        </p:blipFill>
        <p:spPr>
          <a:xfrm>
            <a:off x="102273" y="1318992"/>
            <a:ext cx="3001587" cy="472160"/>
          </a:xfrm>
          <a:prstGeom prst="rect">
            <a:avLst/>
          </a:prstGeom>
        </p:spPr>
      </p:pic>
      <p:pic>
        <p:nvPicPr>
          <p:cNvPr id="16" name="Picture 15">
            <a:extLst>
              <a:ext uri="{FF2B5EF4-FFF2-40B4-BE49-F238E27FC236}">
                <a16:creationId xmlns:a16="http://schemas.microsoft.com/office/drawing/2014/main" id="{C7D2B5DB-FEE3-7217-1BB4-847CA201AFF9}"/>
              </a:ext>
            </a:extLst>
          </p:cNvPr>
          <p:cNvPicPr>
            <a:picLocks noChangeAspect="1"/>
          </p:cNvPicPr>
          <p:nvPr/>
        </p:nvPicPr>
        <p:blipFill>
          <a:blip r:embed="rId7"/>
          <a:stretch>
            <a:fillRect/>
          </a:stretch>
        </p:blipFill>
        <p:spPr>
          <a:xfrm>
            <a:off x="365266" y="2874828"/>
            <a:ext cx="2694547" cy="38666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E43682-9A85-D887-6AE9-396892CB46D3}"/>
                  </a:ext>
                </a:extLst>
              </p:cNvPr>
              <p:cNvSpPr txBox="1"/>
              <p:nvPr/>
            </p:nvSpPr>
            <p:spPr>
              <a:xfrm>
                <a:off x="49153" y="3789262"/>
                <a:ext cx="6411282"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2.</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Introduce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search</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region</a:t>
                </a:r>
                <a:r>
                  <a:rPr lang="zh-CN" altLang="en-US" dirty="0">
                    <a:solidFill>
                      <a:srgbClr val="FF0000"/>
                    </a:solidFill>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i="1" smtClean="0">
                            <a:solidFill>
                              <a:srgbClr val="FF0000"/>
                            </a:solidFill>
                            <a:latin typeface="Cambria Math" panose="02040503050406030204" pitchFamily="18" charset="0"/>
                            <a:cs typeface="Times New Roman Bold" panose="02020603050405020304" charset="0"/>
                            <a:sym typeface="+mn-ea"/>
                          </a:rPr>
                        </m:ctrlPr>
                      </m:sSubPr>
                      <m:e>
                        <m:r>
                          <a:rPr lang="en-US" altLang="zh-CN" b="0" i="1" smtClean="0">
                            <a:solidFill>
                              <a:srgbClr val="FF0000"/>
                            </a:solidFill>
                            <a:latin typeface="Cambria Math" panose="02040503050406030204" pitchFamily="18" charset="0"/>
                            <a:cs typeface="Times New Roman Bold" panose="02020603050405020304" charset="0"/>
                            <a:sym typeface="+mn-ea"/>
                          </a:rPr>
                          <m:t>𝑆</m:t>
                        </m:r>
                      </m:e>
                      <m:sub>
                        <m:r>
                          <a:rPr lang="en-US" altLang="zh-CN" b="0" i="1" smtClean="0">
                            <a:solidFill>
                              <a:srgbClr val="FF0000"/>
                            </a:solidFill>
                            <a:latin typeface="Cambria Math" panose="02040503050406030204" pitchFamily="18" charset="0"/>
                            <a:cs typeface="Times New Roman Bold" panose="02020603050405020304" charset="0"/>
                            <a:sym typeface="+mn-ea"/>
                          </a:rPr>
                          <m:t>𝑘</m:t>
                        </m:r>
                      </m:sub>
                    </m:sSub>
                  </m:oMath>
                </a14:m>
                <a:endParaRPr lang="en-US" altLang="zh-CN" dirty="0">
                  <a:solidFill>
                    <a:srgbClr val="FF0000"/>
                  </a:solidFill>
                  <a:latin typeface="Times New Roman Bold" panose="02020603050405020304" charset="0"/>
                  <a:cs typeface="Times New Roman Bold" panose="02020603050405020304" charset="0"/>
                  <a:sym typeface="+mn-ea"/>
                </a:endParaRPr>
              </a:p>
            </p:txBody>
          </p:sp>
        </mc:Choice>
        <mc:Fallback xmlns="">
          <p:sp>
            <p:nvSpPr>
              <p:cNvPr id="18" name="TextBox 17">
                <a:extLst>
                  <a:ext uri="{FF2B5EF4-FFF2-40B4-BE49-F238E27FC236}">
                    <a16:creationId xmlns:a16="http://schemas.microsoft.com/office/drawing/2014/main" id="{D5E43682-9A85-D887-6AE9-396892CB46D3}"/>
                  </a:ext>
                </a:extLst>
              </p:cNvPr>
              <p:cNvSpPr txBox="1">
                <a:spLocks noRot="1" noChangeAspect="1" noMove="1" noResize="1" noEditPoints="1" noAdjustHandles="1" noChangeArrowheads="1" noChangeShapeType="1" noTextEdit="1"/>
              </p:cNvSpPr>
              <p:nvPr/>
            </p:nvSpPr>
            <p:spPr>
              <a:xfrm>
                <a:off x="49153" y="3789262"/>
                <a:ext cx="6411282" cy="369332"/>
              </a:xfrm>
              <a:prstGeom prst="rect">
                <a:avLst/>
              </a:prstGeom>
              <a:blipFill>
                <a:blip r:embed="rId8"/>
                <a:stretch>
                  <a:fillRect l="-593" t="-6667" b="-23333"/>
                </a:stretch>
              </a:blipFill>
            </p:spPr>
            <p:txBody>
              <a:bodyPr/>
              <a:lstStyle/>
              <a:p>
                <a:r>
                  <a:rPr lang="en-CN">
                    <a:noFill/>
                  </a:rPr>
                  <a:t> </a:t>
                </a:r>
              </a:p>
            </p:txBody>
          </p:sp>
        </mc:Fallback>
      </mc:AlternateContent>
      <p:pic>
        <p:nvPicPr>
          <p:cNvPr id="19" name="Picture 18">
            <a:extLst>
              <a:ext uri="{FF2B5EF4-FFF2-40B4-BE49-F238E27FC236}">
                <a16:creationId xmlns:a16="http://schemas.microsoft.com/office/drawing/2014/main" id="{7526FB31-57E5-7D83-9D57-D0E27E67F8B6}"/>
              </a:ext>
            </a:extLst>
          </p:cNvPr>
          <p:cNvPicPr>
            <a:picLocks noChangeAspect="1"/>
          </p:cNvPicPr>
          <p:nvPr/>
        </p:nvPicPr>
        <p:blipFill>
          <a:blip r:embed="rId9"/>
          <a:stretch>
            <a:fillRect/>
          </a:stretch>
        </p:blipFill>
        <p:spPr>
          <a:xfrm>
            <a:off x="6617022" y="1000990"/>
            <a:ext cx="5390904" cy="1835447"/>
          </a:xfrm>
          <a:prstGeom prst="rect">
            <a:avLst/>
          </a:prstGeom>
        </p:spPr>
      </p:pic>
      <p:sp>
        <p:nvSpPr>
          <p:cNvPr id="20" name="TextBox 19">
            <a:extLst>
              <a:ext uri="{FF2B5EF4-FFF2-40B4-BE49-F238E27FC236}">
                <a16:creationId xmlns:a16="http://schemas.microsoft.com/office/drawing/2014/main" id="{2CEC747C-8A58-72EE-130B-2CCC9065C5EC}"/>
              </a:ext>
            </a:extLst>
          </p:cNvPr>
          <p:cNvSpPr txBox="1"/>
          <p:nvPr/>
        </p:nvSpPr>
        <p:spPr>
          <a:xfrm>
            <a:off x="7772701" y="2732171"/>
            <a:ext cx="3451340"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Common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coordinate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search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[3]</a:t>
            </a:r>
            <a:endParaRPr lang="en-US" altLang="zh-CN" dirty="0">
              <a:solidFill>
                <a:srgbClr val="FF0000"/>
              </a:solidFill>
              <a:latin typeface="Times New Roman Bold" panose="02020603050405020304" charset="0"/>
              <a:cs typeface="Times New Roman Bold" panose="02020603050405020304" charset="0"/>
              <a:sym typeface="+mn-ea"/>
            </a:endParaRPr>
          </a:p>
        </p:txBody>
      </p:sp>
      <p:sp>
        <p:nvSpPr>
          <p:cNvPr id="22" name="矩形 16">
            <a:extLst>
              <a:ext uri="{FF2B5EF4-FFF2-40B4-BE49-F238E27FC236}">
                <a16:creationId xmlns:a16="http://schemas.microsoft.com/office/drawing/2014/main" id="{35A946B2-DF47-368F-EAD4-E755DDFE7A13}"/>
              </a:ext>
            </a:extLst>
          </p:cNvPr>
          <p:cNvSpPr/>
          <p:nvPr/>
        </p:nvSpPr>
        <p:spPr>
          <a:xfrm>
            <a:off x="0" y="6263083"/>
            <a:ext cx="12192000"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[3] J. Larson, M. </a:t>
            </a:r>
            <a:r>
              <a:rPr lang="en-US" altLang="zh-CN" sz="1000" dirty="0" err="1">
                <a:solidFill>
                  <a:schemeClr val="tx1">
                    <a:lumMod val="50000"/>
                    <a:lumOff val="50000"/>
                  </a:schemeClr>
                </a:solidFill>
                <a:latin typeface="Helvetica" pitchFamily="2" charset="0"/>
              </a:rPr>
              <a:t>Menickelly</a:t>
            </a:r>
            <a:r>
              <a:rPr lang="en-US" altLang="zh-CN" sz="1000" dirty="0">
                <a:solidFill>
                  <a:schemeClr val="tx1">
                    <a:lumMod val="50000"/>
                    <a:lumOff val="50000"/>
                  </a:schemeClr>
                </a:solidFill>
                <a:latin typeface="Helvetica" pitchFamily="2" charset="0"/>
              </a:rPr>
              <a:t>, and S. M. Wild, “Derivative-free optimization</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methods,” Acta </a:t>
            </a:r>
            <a:r>
              <a:rPr lang="en-US" altLang="zh-CN" sz="1000" dirty="0" err="1">
                <a:solidFill>
                  <a:schemeClr val="tx1">
                    <a:lumMod val="50000"/>
                    <a:lumOff val="50000"/>
                  </a:schemeClr>
                </a:solidFill>
                <a:latin typeface="Helvetica" pitchFamily="2" charset="0"/>
              </a:rPr>
              <a:t>Numerica</a:t>
            </a:r>
            <a:r>
              <a:rPr lang="en-US" altLang="zh-CN" sz="1000" dirty="0">
                <a:solidFill>
                  <a:schemeClr val="tx1">
                    <a:lumMod val="50000"/>
                    <a:lumOff val="50000"/>
                  </a:schemeClr>
                </a:solidFill>
                <a:latin typeface="Helvetica" pitchFamily="2" charset="0"/>
              </a:rPr>
              <a:t>, vol. 28, pp. 287–404, Jun. 2019.</a:t>
            </a:r>
          </a:p>
        </p:txBody>
      </p:sp>
      <p:sp>
        <p:nvSpPr>
          <p:cNvPr id="25" name="TextBox 24">
            <a:extLst>
              <a:ext uri="{FF2B5EF4-FFF2-40B4-BE49-F238E27FC236}">
                <a16:creationId xmlns:a16="http://schemas.microsoft.com/office/drawing/2014/main" id="{D2AF8110-2E08-ADB8-F516-1B8BE46ED7C9}"/>
              </a:ext>
            </a:extLst>
          </p:cNvPr>
          <p:cNvSpPr txBox="1"/>
          <p:nvPr/>
        </p:nvSpPr>
        <p:spPr>
          <a:xfrm>
            <a:off x="8153400" y="5733339"/>
            <a:ext cx="2811923"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Proposed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CFT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Algorithm</a:t>
            </a:r>
            <a:endParaRPr lang="en-US" altLang="zh-CN" dirty="0">
              <a:solidFill>
                <a:srgbClr val="FF0000"/>
              </a:solidFill>
              <a:latin typeface="Times New Roman Bold" panose="02020603050405020304" charset="0"/>
              <a:cs typeface="Times New Roman Bold" panose="02020603050405020304" charset="0"/>
              <a:sym typeface="+mn-ea"/>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917D0AE-C49E-1525-4EAC-36D5C98B0C26}"/>
                  </a:ext>
                </a:extLst>
              </p:cNvPr>
              <p:cNvSpPr txBox="1"/>
              <p:nvPr/>
            </p:nvSpPr>
            <p:spPr>
              <a:xfrm>
                <a:off x="191476" y="5188911"/>
                <a:ext cx="6411282"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search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size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parameter</a:t>
                </a:r>
                <a:r>
                  <a:rPr lang="zh-CN" altLang="en-US" dirty="0">
                    <a:latin typeface="Times New Roman Bold" panose="02020603050405020304" charset="0"/>
                    <a:cs typeface="Times New Roman Bold" panose="02020603050405020304" charset="0"/>
                    <a:sym typeface="+mn-ea"/>
                  </a:rPr>
                  <a:t> </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ctrlPr>
                      </m:sSubPr>
                      <m:e>
                        <m:r>
                          <m:rPr>
                            <m:sty m:val="p"/>
                          </m:rPr>
                          <a:rPr lang="el-GR" altLang="zh-CN" i="1" smtClean="0">
                            <a:latin typeface="Cambria Math" panose="02040503050406030204" pitchFamily="18" charset="0"/>
                            <a:ea typeface="Cambria Math" panose="02040503050406030204" pitchFamily="18" charset="0"/>
                            <a:cs typeface="Times New Roman Bold" panose="02020603050405020304" charset="0"/>
                            <a:sym typeface="+mn-ea"/>
                          </a:rPr>
                          <m:t>Γ</m:t>
                        </m:r>
                      </m:e>
                      <m:sub>
                        <m: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t>𝑘</m:t>
                        </m:r>
                      </m:sub>
                    </m:sSub>
                  </m:oMath>
                </a14:m>
                <a:r>
                  <a:rPr lang="zh-CN" altLang="en-US" dirty="0">
                    <a:latin typeface="Times New Roman Bold" panose="02020603050405020304" charset="0"/>
                    <a:cs typeface="Times New Roman Bold" panose="02020603050405020304" charset="0"/>
                    <a:sym typeface="+mn-ea"/>
                  </a:rPr>
                  <a:t> </a:t>
                </a:r>
                <a:endParaRPr lang="en-US" altLang="zh-CN" dirty="0">
                  <a:solidFill>
                    <a:srgbClr val="FF0000"/>
                  </a:solidFill>
                  <a:latin typeface="Times New Roman Bold" panose="02020603050405020304" charset="0"/>
                  <a:cs typeface="Times New Roman Bold" panose="02020603050405020304" charset="0"/>
                  <a:sym typeface="+mn-ea"/>
                </a:endParaRPr>
              </a:p>
            </p:txBody>
          </p:sp>
        </mc:Choice>
        <mc:Fallback xmlns="">
          <p:sp>
            <p:nvSpPr>
              <p:cNvPr id="26" name="TextBox 25">
                <a:extLst>
                  <a:ext uri="{FF2B5EF4-FFF2-40B4-BE49-F238E27FC236}">
                    <a16:creationId xmlns:a16="http://schemas.microsoft.com/office/drawing/2014/main" id="{7917D0AE-C49E-1525-4EAC-36D5C98B0C26}"/>
                  </a:ext>
                </a:extLst>
              </p:cNvPr>
              <p:cNvSpPr txBox="1">
                <a:spLocks noRot="1" noChangeAspect="1" noMove="1" noResize="1" noEditPoints="1" noAdjustHandles="1" noChangeArrowheads="1" noChangeShapeType="1" noTextEdit="1"/>
              </p:cNvSpPr>
              <p:nvPr/>
            </p:nvSpPr>
            <p:spPr>
              <a:xfrm>
                <a:off x="191476" y="5188911"/>
                <a:ext cx="6411282" cy="369332"/>
              </a:xfrm>
              <a:prstGeom prst="rect">
                <a:avLst/>
              </a:prstGeom>
              <a:blipFill>
                <a:blip r:embed="rId10"/>
                <a:stretch>
                  <a:fillRect l="-593" t="-6667" b="-23333"/>
                </a:stretch>
              </a:blipFill>
            </p:spPr>
            <p:txBody>
              <a:bodyPr/>
              <a:lstStyle/>
              <a:p>
                <a:r>
                  <a:rPr lang="en-CN">
                    <a:noFill/>
                  </a:rPr>
                  <a:t> </a:t>
                </a:r>
              </a:p>
            </p:txBody>
          </p:sp>
        </mc:Fallback>
      </mc:AlternateContent>
      <p:pic>
        <p:nvPicPr>
          <p:cNvPr id="28" name="Picture 27">
            <a:extLst>
              <a:ext uri="{FF2B5EF4-FFF2-40B4-BE49-F238E27FC236}">
                <a16:creationId xmlns:a16="http://schemas.microsoft.com/office/drawing/2014/main" id="{8E036673-E11B-7FFB-7F59-3AB2BB667643}"/>
              </a:ext>
            </a:extLst>
          </p:cNvPr>
          <p:cNvPicPr>
            <a:picLocks noChangeAspect="1"/>
          </p:cNvPicPr>
          <p:nvPr/>
        </p:nvPicPr>
        <p:blipFill>
          <a:blip r:embed="rId11"/>
          <a:stretch>
            <a:fillRect/>
          </a:stretch>
        </p:blipFill>
        <p:spPr>
          <a:xfrm>
            <a:off x="365266" y="4315104"/>
            <a:ext cx="4273236" cy="382430"/>
          </a:xfrm>
          <a:prstGeom prst="rect">
            <a:avLst/>
          </a:prstGeom>
        </p:spPr>
      </p:pic>
      <p:pic>
        <p:nvPicPr>
          <p:cNvPr id="29" name="Picture 28">
            <a:extLst>
              <a:ext uri="{FF2B5EF4-FFF2-40B4-BE49-F238E27FC236}">
                <a16:creationId xmlns:a16="http://schemas.microsoft.com/office/drawing/2014/main" id="{465734A9-5537-4B87-48D5-E2D54B56FADD}"/>
              </a:ext>
            </a:extLst>
          </p:cNvPr>
          <p:cNvPicPr>
            <a:picLocks noChangeAspect="1"/>
          </p:cNvPicPr>
          <p:nvPr/>
        </p:nvPicPr>
        <p:blipFill>
          <a:blip r:embed="rId12"/>
          <a:stretch>
            <a:fillRect/>
          </a:stretch>
        </p:blipFill>
        <p:spPr>
          <a:xfrm>
            <a:off x="381192" y="4782355"/>
            <a:ext cx="3030189" cy="336687"/>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75B756C-D76E-BA82-A031-8ED9BE677433}"/>
                  </a:ext>
                </a:extLst>
              </p:cNvPr>
              <p:cNvSpPr txBox="1"/>
              <p:nvPr/>
            </p:nvSpPr>
            <p:spPr>
              <a:xfrm>
                <a:off x="3072576" y="1296991"/>
                <a:ext cx="2433074"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for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each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iteration</a:t>
                </a:r>
                <a:r>
                  <a:rPr lang="zh-CN" altLang="en-US" dirty="0">
                    <a:latin typeface="Times New Roman Bold" panose="02020603050405020304" charset="0"/>
                    <a:cs typeface="Times New Roman Bold" panose="02020603050405020304" charset="0"/>
                    <a:sym typeface="+mn-ea"/>
                  </a:rPr>
                  <a:t> </a:t>
                </a:r>
                <a14:m>
                  <m:oMath xmlns:m="http://schemas.openxmlformats.org/officeDocument/2006/math">
                    <m:r>
                      <a:rPr lang="en-US" altLang="zh-CN" b="0" i="1" smtClean="0">
                        <a:latin typeface="Cambria Math" panose="02040503050406030204" pitchFamily="18" charset="0"/>
                        <a:cs typeface="Times New Roman Bold" panose="02020603050405020304" charset="0"/>
                        <a:sym typeface="+mn-ea"/>
                      </a:rPr>
                      <m:t>𝑘</m:t>
                    </m:r>
                  </m:oMath>
                </a14:m>
                <a:endParaRPr lang="en-US" altLang="zh-CN" dirty="0">
                  <a:solidFill>
                    <a:srgbClr val="FF0000"/>
                  </a:solidFill>
                  <a:latin typeface="Times New Roman Bold" panose="02020603050405020304" charset="0"/>
                  <a:cs typeface="Times New Roman Bold" panose="02020603050405020304" charset="0"/>
                  <a:sym typeface="+mn-ea"/>
                </a:endParaRPr>
              </a:p>
            </p:txBody>
          </p:sp>
        </mc:Choice>
        <mc:Fallback xmlns="">
          <p:sp>
            <p:nvSpPr>
              <p:cNvPr id="30" name="TextBox 29">
                <a:extLst>
                  <a:ext uri="{FF2B5EF4-FFF2-40B4-BE49-F238E27FC236}">
                    <a16:creationId xmlns:a16="http://schemas.microsoft.com/office/drawing/2014/main" id="{875B756C-D76E-BA82-A031-8ED9BE677433}"/>
                  </a:ext>
                </a:extLst>
              </p:cNvPr>
              <p:cNvSpPr txBox="1">
                <a:spLocks noRot="1" noChangeAspect="1" noMove="1" noResize="1" noEditPoints="1" noAdjustHandles="1" noChangeArrowheads="1" noChangeShapeType="1" noTextEdit="1"/>
              </p:cNvSpPr>
              <p:nvPr/>
            </p:nvSpPr>
            <p:spPr>
              <a:xfrm>
                <a:off x="3072576" y="1296991"/>
                <a:ext cx="2433074" cy="369332"/>
              </a:xfrm>
              <a:prstGeom prst="rect">
                <a:avLst/>
              </a:prstGeom>
              <a:blipFill>
                <a:blip r:embed="rId13"/>
                <a:stretch>
                  <a:fillRect l="-1554" t="-10000" b="-20000"/>
                </a:stretch>
              </a:blipFill>
            </p:spPr>
            <p:txBody>
              <a:bodyPr/>
              <a:lstStyle/>
              <a:p>
                <a:r>
                  <a:rPr lang="en-CN">
                    <a:noFill/>
                  </a:rPr>
                  <a:t> </a:t>
                </a:r>
              </a:p>
            </p:txBody>
          </p:sp>
        </mc:Fallback>
      </mc:AlternateContent>
      <p:sp>
        <p:nvSpPr>
          <p:cNvPr id="33" name="TextBox 32">
            <a:extLst>
              <a:ext uri="{FF2B5EF4-FFF2-40B4-BE49-F238E27FC236}">
                <a16:creationId xmlns:a16="http://schemas.microsoft.com/office/drawing/2014/main" id="{4460EAF5-BF49-3B7F-247F-4E6D4C28757A}"/>
              </a:ext>
            </a:extLst>
          </p:cNvPr>
          <p:cNvSpPr txBox="1"/>
          <p:nvPr/>
        </p:nvSpPr>
        <p:spPr>
          <a:xfrm>
            <a:off x="102273" y="1910826"/>
            <a:ext cx="3757037" cy="369332"/>
          </a:xfrm>
          <a:prstGeom prst="rect">
            <a:avLst/>
          </a:prstGeom>
          <a:noFill/>
        </p:spPr>
        <p:txBody>
          <a:bodyPr wrap="square" rtlCol="0">
            <a:spAutoFit/>
          </a:bodyPr>
          <a:lstStyle/>
          <a:p>
            <a:r>
              <a:rPr lang="en-US" altLang="zh-CN" b="1" dirty="0">
                <a:latin typeface="Times New Roman Bold" panose="02020603050405020304" charset="0"/>
                <a:cs typeface="Times New Roman Bold" panose="02020603050405020304" charset="0"/>
                <a:sym typeface="+mn-ea"/>
              </a:rPr>
              <a:t>Initialization</a:t>
            </a:r>
            <a:endParaRPr lang="en-US" altLang="zh-CN" b="1" dirty="0">
              <a:solidFill>
                <a:srgbClr val="FF0000"/>
              </a:solidFill>
              <a:latin typeface="Times New Roman Bold" panose="02020603050405020304" charset="0"/>
              <a:cs typeface="Times New Roman Bold" panose="02020603050405020304" charset="0"/>
              <a:sym typeface="+mn-ea"/>
            </a:endParaRPr>
          </a:p>
        </p:txBody>
      </p:sp>
      <p:pic>
        <p:nvPicPr>
          <p:cNvPr id="11" name="Picture 6">
            <a:extLst>
              <a:ext uri="{FF2B5EF4-FFF2-40B4-BE49-F238E27FC236}">
                <a16:creationId xmlns:a16="http://schemas.microsoft.com/office/drawing/2014/main" id="{70D999A9-7BAD-205D-0F86-D3F4E8908E3A}"/>
              </a:ext>
            </a:extLst>
          </p:cNvPr>
          <p:cNvPicPr>
            <a:picLocks noChangeAspect="1"/>
          </p:cNvPicPr>
          <p:nvPr/>
        </p:nvPicPr>
        <p:blipFill>
          <a:blip r:embed="rId14">
            <a:extLst>
              <a:ext uri="{28A0092B-C50C-407E-A947-70E740481C1C}">
                <a14:useLocalDpi xmlns:a14="http://schemas.microsoft.com/office/drawing/2010/main"/>
              </a:ext>
            </a:extLst>
          </a:blip>
          <a:srcRect l="-3" r="-9360"/>
          <a:stretch/>
        </p:blipFill>
        <p:spPr>
          <a:xfrm>
            <a:off x="0" y="50319"/>
            <a:ext cx="3670299" cy="717897"/>
          </a:xfrm>
          <a:prstGeom prst="rect">
            <a:avLst/>
          </a:prstGeom>
        </p:spPr>
      </p:pic>
      <p:sp>
        <p:nvSpPr>
          <p:cNvPr id="12" name="矩形 22">
            <a:extLst>
              <a:ext uri="{FF2B5EF4-FFF2-40B4-BE49-F238E27FC236}">
                <a16:creationId xmlns:a16="http://schemas.microsoft.com/office/drawing/2014/main" id="{A738FEDF-A0EC-B473-5846-413B4402A5BB}"/>
              </a:ext>
            </a:extLst>
          </p:cNvPr>
          <p:cNvSpPr/>
          <p:nvPr/>
        </p:nvSpPr>
        <p:spPr>
          <a:xfrm>
            <a:off x="3794873" y="162377"/>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3">
            <a:extLst>
              <a:ext uri="{FF2B5EF4-FFF2-40B4-BE49-F238E27FC236}">
                <a16:creationId xmlns:a16="http://schemas.microsoft.com/office/drawing/2014/main" id="{C32A2F77-AB9E-8C1A-ABCF-F256DAF895D0}"/>
              </a:ext>
            </a:extLst>
          </p:cNvPr>
          <p:cNvSpPr/>
          <p:nvPr/>
        </p:nvSpPr>
        <p:spPr>
          <a:xfrm>
            <a:off x="3930763" y="162377"/>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ed Rectangle 23">
            <a:extLst>
              <a:ext uri="{FF2B5EF4-FFF2-40B4-BE49-F238E27FC236}">
                <a16:creationId xmlns:a16="http://schemas.microsoft.com/office/drawing/2014/main" id="{996F3CB3-EE60-CDE9-F11B-496F4ED7A10D}"/>
              </a:ext>
            </a:extLst>
          </p:cNvPr>
          <p:cNvSpPr/>
          <p:nvPr/>
        </p:nvSpPr>
        <p:spPr>
          <a:xfrm>
            <a:off x="4092053" y="174192"/>
            <a:ext cx="66167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dirty="0">
                <a:solidFill>
                  <a:schemeClr val="tx1"/>
                </a:solidFill>
                <a:latin typeface="Times New Roman" panose="02020603050405020304" pitchFamily="18" charset="0"/>
                <a:cs typeface="Times New Roman" panose="02020603050405020304" pitchFamily="18" charset="0"/>
              </a:rPr>
              <a:t>Supplementary Materials</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Chapter</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1053029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723B4-B237-98D7-8070-BCCA6CFAED5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6481BDA-9AD0-B528-FF82-1E48CB985753}"/>
              </a:ext>
            </a:extLst>
          </p:cNvPr>
          <p:cNvSpPr>
            <a:spLocks noGrp="1"/>
          </p:cNvSpPr>
          <p:nvPr>
            <p:ph type="dt" sz="half" idx="10"/>
          </p:nvPr>
        </p:nvSpPr>
        <p:spPr>
          <a:xfrm>
            <a:off x="838200" y="6439535"/>
            <a:ext cx="2743200" cy="365125"/>
          </a:xfrm>
        </p:spPr>
        <p:txBody>
          <a:bodyPr/>
          <a:lstStyle/>
          <a:p>
            <a:fld id="{C14FB490-D28D-4B42-A37A-D93BCB42C374}"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F3A10FE1-07FC-4532-1F3F-1581D9605765}"/>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BF849F08-D495-D60C-B0B9-72339B7B3FB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43</a:t>
            </a:fld>
            <a:endParaRPr lang="zh-CN" altLang="en-US"/>
          </a:p>
        </p:txBody>
      </p:sp>
      <p:sp>
        <p:nvSpPr>
          <p:cNvPr id="13" name="Rectangle 6">
            <a:extLst>
              <a:ext uri="{FF2B5EF4-FFF2-40B4-BE49-F238E27FC236}">
                <a16:creationId xmlns:a16="http://schemas.microsoft.com/office/drawing/2014/main" id="{71A1910E-3254-2EC9-9EA6-BFFC71B38DA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B1B55C-1BDA-BD3D-4C4A-A5F5336CD201}"/>
              </a:ext>
            </a:extLst>
          </p:cNvPr>
          <p:cNvPicPr>
            <a:picLocks noChangeAspect="1"/>
          </p:cNvPicPr>
          <p:nvPr/>
        </p:nvPicPr>
        <p:blipFill>
          <a:blip r:embed="rId3"/>
          <a:stretch>
            <a:fillRect/>
          </a:stretch>
        </p:blipFill>
        <p:spPr>
          <a:xfrm>
            <a:off x="7111875" y="1127139"/>
            <a:ext cx="4822473" cy="4603721"/>
          </a:xfrm>
          <a:prstGeom prst="rect">
            <a:avLst/>
          </a:prstGeom>
        </p:spPr>
      </p:pic>
      <p:sp>
        <p:nvSpPr>
          <p:cNvPr id="17" name="TextBox 16">
            <a:extLst>
              <a:ext uri="{FF2B5EF4-FFF2-40B4-BE49-F238E27FC236}">
                <a16:creationId xmlns:a16="http://schemas.microsoft.com/office/drawing/2014/main" id="{5D3DCBEC-F0E3-122D-DAD7-8C7E8BB798EE}"/>
              </a:ext>
            </a:extLst>
          </p:cNvPr>
          <p:cNvSpPr txBox="1"/>
          <p:nvPr/>
        </p:nvSpPr>
        <p:spPr>
          <a:xfrm>
            <a:off x="44723" y="1421671"/>
            <a:ext cx="6411282"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1.</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Initial</a:t>
            </a:r>
            <a:r>
              <a:rPr lang="zh-CN" altLang="en-US" dirty="0">
                <a:latin typeface="Times New Roman Bold" panose="02020603050405020304" charset="0"/>
                <a:cs typeface="Times New Roman Bold" panose="02020603050405020304" charset="0"/>
                <a:sym typeface="+mn-ea"/>
              </a:rPr>
              <a:t> </a:t>
            </a:r>
            <a:r>
              <a:rPr lang="en-CN" altLang="zh-CN" dirty="0">
                <a:latin typeface="Times New Roman Bold" panose="02020603050405020304" charset="0"/>
                <a:cs typeface="Times New Roman Bold" panose="02020603050405020304" charset="0"/>
                <a:sym typeface="+mn-ea"/>
              </a:rPr>
              <a:t>Search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Stage</a:t>
            </a:r>
            <a:endParaRPr lang="en-US" altLang="zh-CN" dirty="0">
              <a:solidFill>
                <a:srgbClr val="FF0000"/>
              </a:solidFill>
              <a:latin typeface="Times New Roman Bold" panose="02020603050405020304" charset="0"/>
              <a:cs typeface="Times New Roman Bold" panose="02020603050405020304" charset="0"/>
              <a:sym typeface="+mn-ea"/>
            </a:endParaRPr>
          </a:p>
        </p:txBody>
      </p:sp>
      <p:sp>
        <p:nvSpPr>
          <p:cNvPr id="27" name="TextBox 26">
            <a:extLst>
              <a:ext uri="{FF2B5EF4-FFF2-40B4-BE49-F238E27FC236}">
                <a16:creationId xmlns:a16="http://schemas.microsoft.com/office/drawing/2014/main" id="{A374D7CD-A5E3-58F0-FB28-8CB29A36B0A2}"/>
              </a:ext>
            </a:extLst>
          </p:cNvPr>
          <p:cNvSpPr txBox="1"/>
          <p:nvPr/>
        </p:nvSpPr>
        <p:spPr>
          <a:xfrm>
            <a:off x="105985" y="880572"/>
            <a:ext cx="3757037" cy="369332"/>
          </a:xfrm>
          <a:prstGeom prst="rect">
            <a:avLst/>
          </a:prstGeom>
          <a:noFill/>
        </p:spPr>
        <p:txBody>
          <a:bodyPr wrap="square" rtlCol="0">
            <a:spAutoFit/>
          </a:bodyPr>
          <a:lstStyle/>
          <a:p>
            <a:r>
              <a:rPr lang="en-US" altLang="zh-CN" b="1" dirty="0">
                <a:latin typeface="Times New Roman Bold" panose="02020603050405020304" charset="0"/>
                <a:cs typeface="Times New Roman Bold" panose="02020603050405020304" charset="0"/>
                <a:sym typeface="+mn-ea"/>
              </a:rPr>
              <a:t>Main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Iteration</a:t>
            </a:r>
            <a:endParaRPr lang="en-US" altLang="zh-CN" b="1" dirty="0">
              <a:solidFill>
                <a:srgbClr val="FF0000"/>
              </a:solidFill>
              <a:latin typeface="Times New Roman Bold" panose="02020603050405020304" charset="0"/>
              <a:cs typeface="Times New Roman Bold" panose="02020603050405020304" charset="0"/>
              <a:sym typeface="+mn-ea"/>
            </a:endParaRPr>
          </a:p>
        </p:txBody>
      </p:sp>
      <p:sp>
        <p:nvSpPr>
          <p:cNvPr id="32" name="TextBox 31">
            <a:extLst>
              <a:ext uri="{FF2B5EF4-FFF2-40B4-BE49-F238E27FC236}">
                <a16:creationId xmlns:a16="http://schemas.microsoft.com/office/drawing/2014/main" id="{4CA071BF-4398-7C3C-C0FC-BBF98C034F34}"/>
              </a:ext>
            </a:extLst>
          </p:cNvPr>
          <p:cNvSpPr txBox="1"/>
          <p:nvPr/>
        </p:nvSpPr>
        <p:spPr>
          <a:xfrm>
            <a:off x="105985" y="2686356"/>
            <a:ext cx="6411282" cy="369332"/>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2.</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Resizing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Stage</a:t>
            </a:r>
            <a:endParaRPr lang="en-US" altLang="zh-CN" dirty="0">
              <a:solidFill>
                <a:srgbClr val="FF0000"/>
              </a:solidFill>
              <a:latin typeface="Times New Roman Bold" panose="02020603050405020304" charset="0"/>
              <a:cs typeface="Times New Roman Bold" panose="02020603050405020304" charset="0"/>
              <a:sym typeface="+mn-ea"/>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2333BCF-92F3-D2DE-10A9-46F769D807B2}"/>
                  </a:ext>
                </a:extLst>
              </p:cNvPr>
              <p:cNvSpPr txBox="1"/>
              <p:nvPr/>
            </p:nvSpPr>
            <p:spPr>
              <a:xfrm>
                <a:off x="276366" y="1870077"/>
                <a:ext cx="5720241" cy="646331"/>
              </a:xfrm>
              <a:prstGeom prst="rect">
                <a:avLst/>
              </a:prstGeom>
              <a:noFill/>
            </p:spPr>
            <p:txBody>
              <a:bodyPr wrap="square" rtlCol="0">
                <a:spAutoFit/>
              </a:bodyPr>
              <a:lstStyle/>
              <a:p>
                <a:r>
                  <a:rPr lang="en-US" altLang="zh-CN" dirty="0">
                    <a:solidFill>
                      <a:srgbClr val="000000"/>
                    </a:solidFill>
                    <a:latin typeface="Times New Roman" panose="02020603050405020304" pitchFamily="18" charset="0"/>
                    <a:cs typeface="Times New Roman" panose="02020603050405020304" pitchFamily="18" charset="0"/>
                  </a:rPr>
                  <a:t>E</a:t>
                </a:r>
                <a:r>
                  <a:rPr lang="en-US" dirty="0">
                    <a:solidFill>
                      <a:srgbClr val="000000"/>
                    </a:solidFill>
                    <a:effectLst/>
                    <a:latin typeface="Times New Roman" panose="02020603050405020304" pitchFamily="18" charset="0"/>
                    <a:cs typeface="Times New Roman" panose="02020603050405020304" pitchFamily="18" charset="0"/>
                  </a:rPr>
                  <a:t>valuat</a:t>
                </a:r>
                <a:r>
                  <a:rPr lang="en-US" altLang="zh-CN" dirty="0">
                    <a:solidFill>
                      <a:srgbClr val="000000"/>
                    </a:solidFill>
                    <a:effectLst/>
                    <a:latin typeface="Times New Roman" panose="02020603050405020304" pitchFamily="18" charset="0"/>
                    <a:cs typeface="Times New Roman" panose="02020603050405020304" pitchFamily="18" charset="0"/>
                  </a:rPr>
                  <a:t>e</a:t>
                </a:r>
                <a:r>
                  <a:rPr lang="en-US"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i="1" dirty="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ℱ</m:t>
                    </m:r>
                    <m:r>
                      <a:rPr lang="en-US" i="1" dirty="0" smtClean="0">
                        <a:solidFill>
                          <a:srgbClr val="000000"/>
                        </a:solidFill>
                        <a:effectLst/>
                        <a:latin typeface="Cambria Math" panose="02040503050406030204" pitchFamily="18" charset="0"/>
                        <a:cs typeface="Times New Roman" panose="02020603050405020304" pitchFamily="18" charset="0"/>
                      </a:rPr>
                      <m:t>(</m:t>
                    </m:r>
                    <m:r>
                      <a:rPr lang="en-US" i="1" dirty="0" smtClean="0">
                        <a:solidFill>
                          <a:srgbClr val="000000"/>
                        </a:solidFill>
                        <a:effectLst/>
                        <a:latin typeface="Cambria Math" panose="02040503050406030204" pitchFamily="18" charset="0"/>
                        <a:cs typeface="Times New Roman" panose="02020603050405020304" pitchFamily="18" charset="0"/>
                      </a:rPr>
                      <m:t>𝐸</m:t>
                    </m:r>
                    <m:r>
                      <a:rPr lang="en-US" i="1" dirty="0" smtClean="0">
                        <a:solidFill>
                          <a:srgbClr val="000000"/>
                        </a:solidFill>
                        <a:effectLst/>
                        <a:latin typeface="Cambria Math" panose="02040503050406030204" pitchFamily="18" charset="0"/>
                        <a:cs typeface="Times New Roman" panose="02020603050405020304" pitchFamily="18" charset="0"/>
                      </a:rPr>
                      <m:t>)</m:t>
                    </m:r>
                  </m:oMath>
                </a14:m>
                <a:r>
                  <a:rPr lang="en-US" dirty="0">
                    <a:solidFill>
                      <a:srgbClr val="000000"/>
                    </a:solidFill>
                    <a:effectLst/>
                    <a:latin typeface="Times New Roman" panose="02020603050405020304" pitchFamily="18" charset="0"/>
                    <a:cs typeface="Times New Roman" panose="02020603050405020304" pitchFamily="18" charset="0"/>
                  </a:rPr>
                  <a:t> on a </a:t>
                </a:r>
                <a:r>
                  <a:rPr lang="en-US" dirty="0">
                    <a:solidFill>
                      <a:srgbClr val="FF0000"/>
                    </a:solidFill>
                    <a:effectLst/>
                    <a:latin typeface="Times New Roman" panose="02020603050405020304" pitchFamily="18" charset="0"/>
                    <a:cs typeface="Times New Roman" panose="02020603050405020304" pitchFamily="18" charset="0"/>
                  </a:rPr>
                  <a:t>subset of grids </a:t>
                </a:r>
                <a14:m>
                  <m:oMath xmlns:m="http://schemas.openxmlformats.org/officeDocument/2006/math">
                    <m:sSub>
                      <m:sSubPr>
                        <m:ctrlPr>
                          <a:rPr lang="en-US" altLang="zh-CN" b="0" i="1" dirty="0" smtClean="0">
                            <a:solidFill>
                              <a:srgbClr val="FF0000"/>
                            </a:solidFill>
                            <a:effectLst/>
                            <a:latin typeface="Cambria Math" panose="02040503050406030204" pitchFamily="18" charset="0"/>
                            <a:cs typeface="Times New Roman" panose="02020603050405020304" pitchFamily="18" charset="0"/>
                          </a:rPr>
                        </m:ctrlPr>
                      </m:sSubPr>
                      <m:e>
                        <m:r>
                          <a:rPr lang="en-US" i="1" dirty="0" smtClean="0">
                            <a:solidFill>
                              <a:srgbClr val="FF0000"/>
                            </a:solidFill>
                            <a:effectLst/>
                            <a:latin typeface="Cambria Math" panose="02040503050406030204" pitchFamily="18" charset="0"/>
                            <a:cs typeface="Times New Roman" panose="02020603050405020304" pitchFamily="18" charset="0"/>
                          </a:rPr>
                          <m:t>𝐺</m:t>
                        </m:r>
                      </m:e>
                      <m:sub>
                        <m:r>
                          <a:rPr lang="en-US" i="1" dirty="0" smtClean="0">
                            <a:solidFill>
                              <a:srgbClr val="FF0000"/>
                            </a:solidFill>
                            <a:effectLst/>
                            <a:latin typeface="Cambria Math" panose="02040503050406030204" pitchFamily="18" charset="0"/>
                            <a:cs typeface="Times New Roman" panose="02020603050405020304" pitchFamily="18" charset="0"/>
                          </a:rPr>
                          <m:t>𝑘</m:t>
                        </m:r>
                      </m:sub>
                    </m:sSub>
                  </m:oMath>
                </a14:m>
                <a:r>
                  <a:rPr lang="en-US" dirty="0">
                    <a:solidFill>
                      <a:srgbClr val="000000"/>
                    </a:solidFill>
                    <a:effectLst/>
                    <a:latin typeface="Times New Roman" panose="02020603050405020304" pitchFamily="18" charset="0"/>
                    <a:cs typeface="Times New Roman" panose="02020603050405020304" pitchFamily="18" charset="0"/>
                  </a:rPr>
                  <a:t> based on any</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sampling</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algorithm</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a:t>
                </a:r>
                <a:r>
                  <a:rPr lang="en-US" altLang="zh-CN" dirty="0">
                    <a:solidFill>
                      <a:srgbClr val="000000"/>
                    </a:solidFill>
                    <a:latin typeface="Times New Roman" panose="02020603050405020304" pitchFamily="18" charset="0"/>
                    <a:cs typeface="Times New Roman" panose="02020603050405020304" pitchFamily="18" charset="0"/>
                  </a:rPr>
                  <a:t>L</a:t>
                </a:r>
                <a:r>
                  <a:rPr lang="en-US" altLang="zh-CN" dirty="0">
                    <a:solidFill>
                      <a:srgbClr val="000000"/>
                    </a:solidFill>
                    <a:effectLst/>
                    <a:latin typeface="Times New Roman" panose="02020603050405020304" pitchFamily="18" charset="0"/>
                    <a:cs typeface="Times New Roman" panose="02020603050405020304" pitchFamily="18" charset="0"/>
                  </a:rPr>
                  <a:t>atin</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hypercube</a:t>
                </a:r>
                <a:r>
                  <a:rPr lang="zh-CN" altLang="en-US" dirty="0">
                    <a:solidFill>
                      <a:srgbClr val="000000"/>
                    </a:solidFill>
                    <a:effectLst/>
                    <a:latin typeface="Times New Roman" panose="02020603050405020304" pitchFamily="18" charset="0"/>
                    <a:cs typeface="Times New Roman" panose="02020603050405020304" pitchFamily="18" charset="0"/>
                  </a:rPr>
                  <a:t> </a:t>
                </a:r>
                <a:r>
                  <a:rPr lang="en-US" altLang="zh-CN" dirty="0">
                    <a:solidFill>
                      <a:srgbClr val="000000"/>
                    </a:solidFill>
                    <a:effectLst/>
                    <a:latin typeface="Times New Roman" panose="02020603050405020304" pitchFamily="18" charset="0"/>
                    <a:cs typeface="Times New Roman" panose="02020603050405020304" pitchFamily="18" charset="0"/>
                  </a:rPr>
                  <a:t>sampling)</a:t>
                </a:r>
                <a:endParaRPr lang="en-US" dirty="0">
                  <a:solidFill>
                    <a:srgbClr val="000000"/>
                  </a:solidFill>
                  <a:effectLst/>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A2333BCF-92F3-D2DE-10A9-46F769D807B2}"/>
                  </a:ext>
                </a:extLst>
              </p:cNvPr>
              <p:cNvSpPr txBox="1">
                <a:spLocks noRot="1" noChangeAspect="1" noMove="1" noResize="1" noEditPoints="1" noAdjustHandles="1" noChangeArrowheads="1" noChangeShapeType="1" noTextEdit="1"/>
              </p:cNvSpPr>
              <p:nvPr/>
            </p:nvSpPr>
            <p:spPr>
              <a:xfrm>
                <a:off x="276366" y="1870077"/>
                <a:ext cx="5720241" cy="646331"/>
              </a:xfrm>
              <a:prstGeom prst="rect">
                <a:avLst/>
              </a:prstGeom>
              <a:blipFill>
                <a:blip r:embed="rId4"/>
                <a:stretch>
                  <a:fillRect l="-885" t="-5769" b="-115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51DBE1-886B-9ADD-DCB8-64732AD5EEA2}"/>
                  </a:ext>
                </a:extLst>
              </p:cNvPr>
              <p:cNvSpPr txBox="1"/>
              <p:nvPr/>
            </p:nvSpPr>
            <p:spPr>
              <a:xfrm>
                <a:off x="257652" y="3122263"/>
                <a:ext cx="6689800" cy="212006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dirty="0">
                    <a:solidFill>
                      <a:srgbClr val="000000"/>
                    </a:solidFill>
                    <a:latin typeface="Times New Roman" panose="02020603050405020304" pitchFamily="18" charset="0"/>
                    <a:cs typeface="Times New Roman" panose="02020603050405020304" pitchFamily="18" charset="0"/>
                  </a:rPr>
                  <a:t>If</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success,</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move</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to</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new</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point</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and</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double</a:t>
                </a:r>
                <a:r>
                  <a:rPr lang="zh-CN" altLang="en-US"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ctrlPr>
                      </m:sSubPr>
                      <m:e>
                        <m:r>
                          <m:rPr>
                            <m:sty m:val="p"/>
                          </m:rPr>
                          <a:rPr lang="el-GR" altLang="zh-CN" i="1" smtClean="0">
                            <a:latin typeface="Cambria Math" panose="02040503050406030204" pitchFamily="18" charset="0"/>
                            <a:ea typeface="Cambria Math" panose="02040503050406030204" pitchFamily="18" charset="0"/>
                            <a:cs typeface="Times New Roman Bold" panose="02020603050405020304" charset="0"/>
                            <a:sym typeface="+mn-ea"/>
                          </a:rPr>
                          <m:t>Γ</m:t>
                        </m:r>
                      </m:e>
                      <m:sub>
                        <m: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t>𝑘</m:t>
                        </m:r>
                      </m:sub>
                    </m:sSub>
                  </m:oMath>
                </a14:m>
                <a:endParaRPr lang="en-US" altLang="zh-CN"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dirty="0">
                    <a:solidFill>
                      <a:srgbClr val="000000"/>
                    </a:solidFill>
                    <a:latin typeface="Times New Roman" panose="02020603050405020304" pitchFamily="18" charset="0"/>
                    <a:cs typeface="Times New Roman" panose="02020603050405020304" pitchFamily="18" charset="0"/>
                  </a:rPr>
                  <a:t>If</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failed,</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run</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the</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same</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search</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inside</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search</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region</a:t>
                </a:r>
                <a:r>
                  <a:rPr lang="zh-CN" altLang="en-US"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smtClean="0">
                            <a:solidFill>
                              <a:srgbClr val="FF0000"/>
                            </a:solidFill>
                            <a:latin typeface="Cambria Math" panose="02040503050406030204" pitchFamily="18" charset="0"/>
                            <a:cs typeface="Times New Roman" panose="02020603050405020304" pitchFamily="18" charset="0"/>
                          </a:rPr>
                        </m:ctrlPr>
                      </m:sSubPr>
                      <m:e>
                        <m:r>
                          <a:rPr lang="en-US" altLang="zh-CN" b="0" i="1" smtClean="0">
                            <a:solidFill>
                              <a:srgbClr val="FF0000"/>
                            </a:solidFill>
                            <a:latin typeface="Cambria Math" panose="02040503050406030204" pitchFamily="18" charset="0"/>
                            <a:cs typeface="Times New Roman" panose="02020603050405020304" pitchFamily="18" charset="0"/>
                          </a:rPr>
                          <m:t>𝑆</m:t>
                        </m:r>
                      </m:e>
                      <m:sub>
                        <m:r>
                          <a:rPr lang="en-US" altLang="zh-CN" b="0" i="1" smtClean="0">
                            <a:solidFill>
                              <a:srgbClr val="FF0000"/>
                            </a:solidFill>
                            <a:latin typeface="Cambria Math" panose="02040503050406030204" pitchFamily="18" charset="0"/>
                            <a:cs typeface="Times New Roman" panose="02020603050405020304" pitchFamily="18" charset="0"/>
                          </a:rPr>
                          <m:t>𝑘</m:t>
                        </m:r>
                      </m:sub>
                    </m:sSub>
                  </m:oMath>
                </a14:m>
                <a:endParaRPr lang="en-US" altLang="zh-CN" b="0" dirty="0">
                  <a:solidFill>
                    <a:srgbClr val="00000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itchFamily="2" charset="2"/>
                  <a:buChar char="§"/>
                </a:pPr>
                <a:r>
                  <a:rPr lang="en-US" altLang="zh-CN" dirty="0">
                    <a:solidFill>
                      <a:srgbClr val="000000"/>
                    </a:solidFill>
                    <a:latin typeface="Times New Roman" panose="02020603050405020304" pitchFamily="18" charset="0"/>
                    <a:cs typeface="Times New Roman" panose="02020603050405020304" pitchFamily="18" charset="0"/>
                  </a:rPr>
                  <a:t>If</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success,</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move</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to</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new</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point</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and</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double</a:t>
                </a:r>
                <a:r>
                  <a:rPr lang="zh-CN" altLang="en-US"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ctrlPr>
                      </m:sSubPr>
                      <m:e>
                        <m:r>
                          <m:rPr>
                            <m:sty m:val="p"/>
                          </m:rPr>
                          <a:rPr lang="el-GR" altLang="zh-CN" i="1" smtClean="0">
                            <a:latin typeface="Cambria Math" panose="02040503050406030204" pitchFamily="18" charset="0"/>
                            <a:ea typeface="Cambria Math" panose="02040503050406030204" pitchFamily="18" charset="0"/>
                            <a:cs typeface="Times New Roman Bold" panose="02020603050405020304" charset="0"/>
                            <a:sym typeface="+mn-ea"/>
                          </a:rPr>
                          <m:t>Γ</m:t>
                        </m:r>
                      </m:e>
                      <m:sub>
                        <m: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t>𝑘</m:t>
                        </m:r>
                      </m:sub>
                    </m:sSub>
                  </m:oMath>
                </a14:m>
                <a:endParaRPr lang="en-US" altLang="zh-CN" dirty="0">
                  <a:solidFill>
                    <a:srgbClr val="00000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itchFamily="2" charset="2"/>
                  <a:buChar char="§"/>
                </a:pPr>
                <a:r>
                  <a:rPr lang="en-US" altLang="zh-CN" dirty="0">
                    <a:solidFill>
                      <a:srgbClr val="000000"/>
                    </a:solidFill>
                    <a:latin typeface="Times New Roman" panose="02020603050405020304" pitchFamily="18" charset="0"/>
                    <a:cs typeface="Times New Roman" panose="02020603050405020304" pitchFamily="18" charset="0"/>
                  </a:rPr>
                  <a:t>If</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failed,</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half</a:t>
                </a:r>
                <a:r>
                  <a:rPr lang="zh-CN" altLang="en-US"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ctrlPr>
                      </m:sSubPr>
                      <m:e>
                        <m:r>
                          <m:rPr>
                            <m:sty m:val="p"/>
                          </m:rPr>
                          <a:rPr lang="el-GR" altLang="zh-CN" i="1" smtClean="0">
                            <a:latin typeface="Cambria Math" panose="02040503050406030204" pitchFamily="18" charset="0"/>
                            <a:ea typeface="Cambria Math" panose="02040503050406030204" pitchFamily="18" charset="0"/>
                            <a:cs typeface="Times New Roman Bold" panose="02020603050405020304" charset="0"/>
                            <a:sym typeface="+mn-ea"/>
                          </a:rPr>
                          <m:t>Γ</m:t>
                        </m:r>
                      </m:e>
                      <m:sub>
                        <m:r>
                          <a:rPr lang="en-US" altLang="zh-CN" b="0" i="1" smtClean="0">
                            <a:latin typeface="Cambria Math" panose="02040503050406030204" pitchFamily="18" charset="0"/>
                            <a:ea typeface="Cambria Math" panose="02040503050406030204" pitchFamily="18" charset="0"/>
                            <a:cs typeface="Times New Roman Bold" panose="02020603050405020304" charset="0"/>
                            <a:sym typeface="+mn-ea"/>
                          </a:rPr>
                          <m:t>𝑘</m:t>
                        </m:r>
                      </m:sub>
                    </m:sSub>
                  </m:oMath>
                </a14:m>
                <a:endParaRPr lang="en-US" altLang="zh-CN" dirty="0">
                  <a:solidFill>
                    <a:srgbClr val="000000"/>
                  </a:solidFill>
                  <a:latin typeface="Times New Roman" panose="02020603050405020304" pitchFamily="18" charset="0"/>
                  <a:cs typeface="Times New Roman" panose="02020603050405020304" pitchFamily="18" charset="0"/>
                </a:endParaRPr>
              </a:p>
              <a:p>
                <a:pPr>
                  <a:lnSpc>
                    <a:spcPct val="150000"/>
                  </a:lnSpc>
                </a:pPr>
                <a:r>
                  <a:rPr lang="en-US" altLang="zh-CN" dirty="0">
                    <a:solidFill>
                      <a:srgbClr val="000000"/>
                    </a:solidFill>
                    <a:latin typeface="Times New Roman" panose="02020603050405020304" pitchFamily="18" charset="0"/>
                    <a:cs typeface="Times New Roman" panose="02020603050405020304" pitchFamily="18" charset="0"/>
                  </a:rPr>
                  <a:t>Set</a:t>
                </a:r>
                <a:r>
                  <a:rPr lang="zh-CN" altLang="en-US" dirty="0">
                    <a:solidFill>
                      <a:srgbClr val="000000"/>
                    </a:solidFill>
                    <a:latin typeface="Times New Roman" panose="02020603050405020304" pitchFamily="18" charset="0"/>
                    <a:cs typeface="Times New Roman" panose="02020603050405020304" pitchFamily="18" charset="0"/>
                  </a:rPr>
                  <a:t> </a:t>
                </a:r>
                <a:endParaRPr lang="en-US" altLang="zh-CN"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8" name="TextBox 37">
                <a:extLst>
                  <a:ext uri="{FF2B5EF4-FFF2-40B4-BE49-F238E27FC236}">
                    <a16:creationId xmlns:a16="http://schemas.microsoft.com/office/drawing/2014/main" id="{9B51DBE1-886B-9ADD-DCB8-64732AD5EEA2}"/>
                  </a:ext>
                </a:extLst>
              </p:cNvPr>
              <p:cNvSpPr txBox="1">
                <a:spLocks noRot="1" noChangeAspect="1" noMove="1" noResize="1" noEditPoints="1" noAdjustHandles="1" noChangeArrowheads="1" noChangeShapeType="1" noTextEdit="1"/>
              </p:cNvSpPr>
              <p:nvPr/>
            </p:nvSpPr>
            <p:spPr>
              <a:xfrm>
                <a:off x="257652" y="3122263"/>
                <a:ext cx="6689800" cy="2120068"/>
              </a:xfrm>
              <a:prstGeom prst="rect">
                <a:avLst/>
              </a:prstGeom>
              <a:blipFill>
                <a:blip r:embed="rId5"/>
                <a:stretch>
                  <a:fillRect l="-758" b="-3571"/>
                </a:stretch>
              </a:blipFill>
            </p:spPr>
            <p:txBody>
              <a:bodyPr/>
              <a:lstStyle/>
              <a:p>
                <a:r>
                  <a:rPr lang="en-CN">
                    <a:noFill/>
                  </a:rPr>
                  <a:t> </a:t>
                </a:r>
              </a:p>
            </p:txBody>
          </p:sp>
        </mc:Fallback>
      </mc:AlternateContent>
      <p:pic>
        <p:nvPicPr>
          <p:cNvPr id="42" name="Picture 41">
            <a:extLst>
              <a:ext uri="{FF2B5EF4-FFF2-40B4-BE49-F238E27FC236}">
                <a16:creationId xmlns:a16="http://schemas.microsoft.com/office/drawing/2014/main" id="{19086107-F9CD-E3E7-C756-260363F0C4FF}"/>
              </a:ext>
            </a:extLst>
          </p:cNvPr>
          <p:cNvPicPr>
            <a:picLocks noChangeAspect="1"/>
          </p:cNvPicPr>
          <p:nvPr/>
        </p:nvPicPr>
        <p:blipFill>
          <a:blip r:embed="rId6"/>
          <a:stretch>
            <a:fillRect/>
          </a:stretch>
        </p:blipFill>
        <p:spPr>
          <a:xfrm>
            <a:off x="710364" y="4841509"/>
            <a:ext cx="2540000" cy="330200"/>
          </a:xfrm>
          <a:prstGeom prst="rect">
            <a:avLst/>
          </a:prstGeom>
        </p:spPr>
      </p:pic>
      <p:pic>
        <p:nvPicPr>
          <p:cNvPr id="11" name="Picture 6">
            <a:extLst>
              <a:ext uri="{FF2B5EF4-FFF2-40B4-BE49-F238E27FC236}">
                <a16:creationId xmlns:a16="http://schemas.microsoft.com/office/drawing/2014/main" id="{F0DDB2B6-13CA-A506-D72F-AA249CED2EB9}"/>
              </a:ext>
            </a:extLst>
          </p:cNvPr>
          <p:cNvPicPr>
            <a:picLocks noChangeAspect="1"/>
          </p:cNvPicPr>
          <p:nvPr/>
        </p:nvPicPr>
        <p:blipFill>
          <a:blip r:embed="rId7">
            <a:extLst>
              <a:ext uri="{28A0092B-C50C-407E-A947-70E740481C1C}">
                <a14:useLocalDpi xmlns:a14="http://schemas.microsoft.com/office/drawing/2010/main"/>
              </a:ext>
            </a:extLst>
          </a:blip>
          <a:srcRect l="-3" r="-9360"/>
          <a:stretch/>
        </p:blipFill>
        <p:spPr>
          <a:xfrm>
            <a:off x="0" y="50319"/>
            <a:ext cx="3670299" cy="717897"/>
          </a:xfrm>
          <a:prstGeom prst="rect">
            <a:avLst/>
          </a:prstGeom>
        </p:spPr>
      </p:pic>
      <p:sp>
        <p:nvSpPr>
          <p:cNvPr id="12" name="矩形 22">
            <a:extLst>
              <a:ext uri="{FF2B5EF4-FFF2-40B4-BE49-F238E27FC236}">
                <a16:creationId xmlns:a16="http://schemas.microsoft.com/office/drawing/2014/main" id="{ACD2606B-1F1D-534B-ABD5-F9444F4CCDA1}"/>
              </a:ext>
            </a:extLst>
          </p:cNvPr>
          <p:cNvSpPr/>
          <p:nvPr/>
        </p:nvSpPr>
        <p:spPr>
          <a:xfrm>
            <a:off x="3794873" y="162377"/>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3">
            <a:extLst>
              <a:ext uri="{FF2B5EF4-FFF2-40B4-BE49-F238E27FC236}">
                <a16:creationId xmlns:a16="http://schemas.microsoft.com/office/drawing/2014/main" id="{1BA9FC31-6620-95E9-5E85-CFDAD1D924A9}"/>
              </a:ext>
            </a:extLst>
          </p:cNvPr>
          <p:cNvSpPr/>
          <p:nvPr/>
        </p:nvSpPr>
        <p:spPr>
          <a:xfrm>
            <a:off x="3930763" y="162377"/>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ed Rectangle 23">
            <a:extLst>
              <a:ext uri="{FF2B5EF4-FFF2-40B4-BE49-F238E27FC236}">
                <a16:creationId xmlns:a16="http://schemas.microsoft.com/office/drawing/2014/main" id="{899012DF-AF91-2BAF-D477-AC7B60388EE6}"/>
              </a:ext>
            </a:extLst>
          </p:cNvPr>
          <p:cNvSpPr/>
          <p:nvPr/>
        </p:nvSpPr>
        <p:spPr>
          <a:xfrm>
            <a:off x="4092053" y="174192"/>
            <a:ext cx="66167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dirty="0">
                <a:solidFill>
                  <a:schemeClr val="tx1"/>
                </a:solidFill>
                <a:latin typeface="Times New Roman" panose="02020603050405020304" pitchFamily="18" charset="0"/>
                <a:cs typeface="Times New Roman" panose="02020603050405020304" pitchFamily="18" charset="0"/>
              </a:rPr>
              <a:t>Supplementary Materials</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Chapter</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1149450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670300" y="106054"/>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06190" y="106054"/>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87915" y="106615"/>
            <a:ext cx="7985125" cy="584775"/>
          </a:xfrm>
          <a:prstGeom prst="rect">
            <a:avLst/>
          </a:prstGeom>
          <a:noFill/>
        </p:spPr>
        <p:txBody>
          <a:bodyPr wrap="square" rtlCol="0">
            <a:spAutoFit/>
          </a:bodyPr>
          <a:lstStyle/>
          <a:p>
            <a:r>
              <a:rPr lang="en-US" altLang="zh-CN" sz="3200" b="1" dirty="0">
                <a:solidFill>
                  <a:schemeClr val="tx1"/>
                </a:solidFill>
                <a:latin typeface="Times New Roman" panose="02020603050405020304" pitchFamily="18" charset="0"/>
                <a:cs typeface="Times New Roman" panose="02020603050405020304" pitchFamily="18" charset="0"/>
              </a:rPr>
              <a:t>Supplementary Materials</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Chapter</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5</a:t>
            </a:r>
            <a:endParaRPr lang="en-US" altLang="zh-CN" sz="3200" b="1" dirty="0">
              <a:solidFill>
                <a:schemeClr val="tx1"/>
              </a:solidFill>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FF686093-6C04-0947-8A33-9F79534F96ED}"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44</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ED9F65-36BD-3A41-6FF9-DFD72E64175E}"/>
              </a:ext>
            </a:extLst>
          </p:cNvPr>
          <p:cNvSpPr txBox="1"/>
          <p:nvPr/>
        </p:nvSpPr>
        <p:spPr>
          <a:xfrm>
            <a:off x="36063" y="862810"/>
            <a:ext cx="4205693" cy="400110"/>
          </a:xfrm>
          <a:prstGeom prst="rect">
            <a:avLst/>
          </a:prstGeom>
          <a:noFill/>
        </p:spPr>
        <p:txBody>
          <a:bodyPr wrap="square" rtlCol="0">
            <a:spAutoFit/>
          </a:bodyPr>
          <a:lstStyle/>
          <a:p>
            <a:r>
              <a:rPr lang="en-US" altLang="zh-CN" sz="2000" b="1" dirty="0">
                <a:latin typeface="Times New Roman Bold" panose="02020603050405020304" charset="0"/>
                <a:cs typeface="Times New Roman Bold" panose="02020603050405020304" charset="0"/>
                <a:sym typeface="+mn-ea"/>
              </a:rPr>
              <a:t>Define</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MTL</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problem</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for</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n</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tasks:</a:t>
            </a:r>
            <a:endParaRPr lang="en-US" altLang="zh-CN" sz="2000" b="1" dirty="0">
              <a:solidFill>
                <a:srgbClr val="FF0000"/>
              </a:solidFill>
              <a:latin typeface="Times New Roman Bold" panose="02020603050405020304" charset="0"/>
              <a:cs typeface="Times New Roman Bold" panose="02020603050405020304" charset="0"/>
              <a:sym typeface="+mn-ea"/>
            </a:endParaRPr>
          </a:p>
        </p:txBody>
      </p:sp>
      <p:pic>
        <p:nvPicPr>
          <p:cNvPr id="3" name="Picture 2">
            <a:extLst>
              <a:ext uri="{FF2B5EF4-FFF2-40B4-BE49-F238E27FC236}">
                <a16:creationId xmlns:a16="http://schemas.microsoft.com/office/drawing/2014/main" id="{327527F0-AB0D-FFDC-82BC-B5EBE15805B0}"/>
              </a:ext>
            </a:extLst>
          </p:cNvPr>
          <p:cNvPicPr>
            <a:picLocks noChangeAspect="1"/>
          </p:cNvPicPr>
          <p:nvPr/>
        </p:nvPicPr>
        <p:blipFill>
          <a:blip r:embed="rId4"/>
          <a:stretch>
            <a:fillRect/>
          </a:stretch>
        </p:blipFill>
        <p:spPr>
          <a:xfrm>
            <a:off x="141386" y="1260547"/>
            <a:ext cx="3073400" cy="762000"/>
          </a:xfrm>
          <a:prstGeom prst="rect">
            <a:avLst/>
          </a:prstGeom>
        </p:spPr>
      </p:pic>
      <p:sp>
        <p:nvSpPr>
          <p:cNvPr id="6" name="TextBox 5">
            <a:extLst>
              <a:ext uri="{FF2B5EF4-FFF2-40B4-BE49-F238E27FC236}">
                <a16:creationId xmlns:a16="http://schemas.microsoft.com/office/drawing/2014/main" id="{4C8B75B1-46A6-4767-61DE-D48EC7920701}"/>
              </a:ext>
            </a:extLst>
          </p:cNvPr>
          <p:cNvSpPr txBox="1"/>
          <p:nvPr/>
        </p:nvSpPr>
        <p:spPr>
          <a:xfrm>
            <a:off x="36063" y="1941088"/>
            <a:ext cx="6510533"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original</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task-specific</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gradient</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and</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gradient</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matrix :</a:t>
            </a:r>
          </a:p>
        </p:txBody>
      </p:sp>
      <p:pic>
        <p:nvPicPr>
          <p:cNvPr id="7" name="Picture 6">
            <a:extLst>
              <a:ext uri="{FF2B5EF4-FFF2-40B4-BE49-F238E27FC236}">
                <a16:creationId xmlns:a16="http://schemas.microsoft.com/office/drawing/2014/main" id="{049B6E8C-93E1-89C6-F97F-282882EC4E78}"/>
              </a:ext>
            </a:extLst>
          </p:cNvPr>
          <p:cNvPicPr>
            <a:picLocks noChangeAspect="1"/>
          </p:cNvPicPr>
          <p:nvPr/>
        </p:nvPicPr>
        <p:blipFill>
          <a:blip r:embed="rId5"/>
          <a:stretch>
            <a:fillRect/>
          </a:stretch>
        </p:blipFill>
        <p:spPr>
          <a:xfrm>
            <a:off x="141386" y="2426095"/>
            <a:ext cx="2387600" cy="368300"/>
          </a:xfrm>
          <a:prstGeom prst="rect">
            <a:avLst/>
          </a:prstGeom>
        </p:spPr>
      </p:pic>
      <p:pic>
        <p:nvPicPr>
          <p:cNvPr id="11" name="Picture 10">
            <a:extLst>
              <a:ext uri="{FF2B5EF4-FFF2-40B4-BE49-F238E27FC236}">
                <a16:creationId xmlns:a16="http://schemas.microsoft.com/office/drawing/2014/main" id="{EB749154-236B-DC08-57DB-80DAAF67B839}"/>
              </a:ext>
            </a:extLst>
          </p:cNvPr>
          <p:cNvPicPr>
            <a:picLocks noChangeAspect="1"/>
          </p:cNvPicPr>
          <p:nvPr/>
        </p:nvPicPr>
        <p:blipFill>
          <a:blip r:embed="rId6"/>
          <a:stretch>
            <a:fillRect/>
          </a:stretch>
        </p:blipFill>
        <p:spPr>
          <a:xfrm>
            <a:off x="2999740" y="2482159"/>
            <a:ext cx="2908300" cy="342900"/>
          </a:xfrm>
          <a:prstGeom prst="rect">
            <a:avLst/>
          </a:prstGeom>
        </p:spPr>
      </p:pic>
      <p:pic>
        <p:nvPicPr>
          <p:cNvPr id="14" name="Picture 13">
            <a:extLst>
              <a:ext uri="{FF2B5EF4-FFF2-40B4-BE49-F238E27FC236}">
                <a16:creationId xmlns:a16="http://schemas.microsoft.com/office/drawing/2014/main" id="{C291B644-AF65-FFB9-0317-84706E69A7C0}"/>
              </a:ext>
            </a:extLst>
          </p:cNvPr>
          <p:cNvPicPr>
            <a:picLocks noChangeAspect="1"/>
          </p:cNvPicPr>
          <p:nvPr/>
        </p:nvPicPr>
        <p:blipFill>
          <a:blip r:embed="rId7"/>
          <a:stretch>
            <a:fillRect/>
          </a:stretch>
        </p:blipFill>
        <p:spPr>
          <a:xfrm>
            <a:off x="3295823" y="1524629"/>
            <a:ext cx="647700" cy="266700"/>
          </a:xfrm>
          <a:prstGeom prst="rect">
            <a:avLst/>
          </a:prstGeom>
        </p:spPr>
      </p:pic>
      <p:sp>
        <p:nvSpPr>
          <p:cNvPr id="17" name="TextBox 16">
            <a:extLst>
              <a:ext uri="{FF2B5EF4-FFF2-40B4-BE49-F238E27FC236}">
                <a16:creationId xmlns:a16="http://schemas.microsoft.com/office/drawing/2014/main" id="{D1DAF16B-5DB8-FC9D-C8FC-AED513DA6874}"/>
              </a:ext>
            </a:extLst>
          </p:cNvPr>
          <p:cNvSpPr txBox="1"/>
          <p:nvPr/>
        </p:nvSpPr>
        <p:spPr>
          <a:xfrm>
            <a:off x="36063" y="3499503"/>
            <a:ext cx="5135027"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1.</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Formulate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projection</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problem:</a:t>
            </a:r>
          </a:p>
        </p:txBody>
      </p:sp>
      <p:sp>
        <p:nvSpPr>
          <p:cNvPr id="27" name="TextBox 26">
            <a:extLst>
              <a:ext uri="{FF2B5EF4-FFF2-40B4-BE49-F238E27FC236}">
                <a16:creationId xmlns:a16="http://schemas.microsoft.com/office/drawing/2014/main" id="{AF16ABD2-5BDD-FF7B-E3D6-656D26B923DA}"/>
              </a:ext>
            </a:extLst>
          </p:cNvPr>
          <p:cNvSpPr txBox="1"/>
          <p:nvPr/>
        </p:nvSpPr>
        <p:spPr>
          <a:xfrm>
            <a:off x="4009265" y="1432296"/>
            <a:ext cx="3073400"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for</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shared</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parameter</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space</a:t>
            </a:r>
          </a:p>
        </p:txBody>
      </p:sp>
      <p:pic>
        <p:nvPicPr>
          <p:cNvPr id="28" name="Picture 27">
            <a:extLst>
              <a:ext uri="{FF2B5EF4-FFF2-40B4-BE49-F238E27FC236}">
                <a16:creationId xmlns:a16="http://schemas.microsoft.com/office/drawing/2014/main" id="{EBF48BA8-6A53-AEE7-0802-D461AD9EC9D4}"/>
              </a:ext>
            </a:extLst>
          </p:cNvPr>
          <p:cNvPicPr>
            <a:picLocks noChangeAspect="1"/>
          </p:cNvPicPr>
          <p:nvPr/>
        </p:nvPicPr>
        <p:blipFill>
          <a:blip r:embed="rId8"/>
          <a:stretch>
            <a:fillRect/>
          </a:stretch>
        </p:blipFill>
        <p:spPr>
          <a:xfrm>
            <a:off x="45296" y="4016565"/>
            <a:ext cx="3352800" cy="381000"/>
          </a:xfrm>
          <a:prstGeom prst="rect">
            <a:avLst/>
          </a:prstGeom>
        </p:spPr>
      </p:pic>
      <p:sp>
        <p:nvSpPr>
          <p:cNvPr id="30" name="TextBox 14">
            <a:extLst>
              <a:ext uri="{FF2B5EF4-FFF2-40B4-BE49-F238E27FC236}">
                <a16:creationId xmlns:a16="http://schemas.microsoft.com/office/drawing/2014/main" id="{BC878961-B42B-939B-2A5F-C4FEA4577FAF}"/>
              </a:ext>
            </a:extLst>
          </p:cNvPr>
          <p:cNvSpPr txBox="1"/>
          <p:nvPr/>
        </p:nvSpPr>
        <p:spPr>
          <a:xfrm>
            <a:off x="3484288" y="4007010"/>
            <a:ext cx="75746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Times New Roman Bold" panose="02020603050405020304" charset="0"/>
                <a:cs typeface="Times New Roman Bold" panose="02020603050405020304" charset="0"/>
                <a:sym typeface="+mn-ea"/>
              </a:rPr>
              <a:t>with</a:t>
            </a:r>
          </a:p>
        </p:txBody>
      </p:sp>
      <p:pic>
        <p:nvPicPr>
          <p:cNvPr id="31" name="Picture 30">
            <a:extLst>
              <a:ext uri="{FF2B5EF4-FFF2-40B4-BE49-F238E27FC236}">
                <a16:creationId xmlns:a16="http://schemas.microsoft.com/office/drawing/2014/main" id="{4C0AF1B1-CCD9-8AF7-8A4C-B3C3700C33C8}"/>
              </a:ext>
            </a:extLst>
          </p:cNvPr>
          <p:cNvPicPr>
            <a:picLocks noChangeAspect="1"/>
          </p:cNvPicPr>
          <p:nvPr/>
        </p:nvPicPr>
        <p:blipFill>
          <a:blip r:embed="rId9"/>
          <a:stretch>
            <a:fillRect/>
          </a:stretch>
        </p:blipFill>
        <p:spPr>
          <a:xfrm>
            <a:off x="4166718" y="4237264"/>
            <a:ext cx="1295400" cy="342900"/>
          </a:xfrm>
          <a:prstGeom prst="rect">
            <a:avLst/>
          </a:prstGeom>
        </p:spPr>
      </p:pic>
      <p:pic>
        <p:nvPicPr>
          <p:cNvPr id="32" name="Picture 31">
            <a:extLst>
              <a:ext uri="{FF2B5EF4-FFF2-40B4-BE49-F238E27FC236}">
                <a16:creationId xmlns:a16="http://schemas.microsoft.com/office/drawing/2014/main" id="{509047E5-71C4-7D5E-43AE-237D77347DED}"/>
              </a:ext>
            </a:extLst>
          </p:cNvPr>
          <p:cNvPicPr>
            <a:picLocks noChangeAspect="1"/>
          </p:cNvPicPr>
          <p:nvPr/>
        </p:nvPicPr>
        <p:blipFill>
          <a:blip r:embed="rId10"/>
          <a:stretch>
            <a:fillRect/>
          </a:stretch>
        </p:blipFill>
        <p:spPr>
          <a:xfrm>
            <a:off x="4152900" y="3907007"/>
            <a:ext cx="1295400" cy="266700"/>
          </a:xfrm>
          <a:prstGeom prst="rect">
            <a:avLst/>
          </a:prstGeom>
        </p:spPr>
      </p:pic>
      <p:pic>
        <p:nvPicPr>
          <p:cNvPr id="33" name="Picture 32">
            <a:extLst>
              <a:ext uri="{FF2B5EF4-FFF2-40B4-BE49-F238E27FC236}">
                <a16:creationId xmlns:a16="http://schemas.microsoft.com/office/drawing/2014/main" id="{CA09E830-9AAA-3ACE-340D-9D455515E903}"/>
              </a:ext>
            </a:extLst>
          </p:cNvPr>
          <p:cNvPicPr>
            <a:picLocks noChangeAspect="1"/>
          </p:cNvPicPr>
          <p:nvPr/>
        </p:nvPicPr>
        <p:blipFill>
          <a:blip r:embed="rId11"/>
          <a:stretch>
            <a:fillRect/>
          </a:stretch>
        </p:blipFill>
        <p:spPr>
          <a:xfrm>
            <a:off x="5598031" y="4118165"/>
            <a:ext cx="1397000" cy="279400"/>
          </a:xfrm>
          <a:prstGeom prst="rect">
            <a:avLst/>
          </a:prstGeom>
        </p:spPr>
      </p:pic>
      <p:sp>
        <p:nvSpPr>
          <p:cNvPr id="34" name="TextBox 33">
            <a:extLst>
              <a:ext uri="{FF2B5EF4-FFF2-40B4-BE49-F238E27FC236}">
                <a16:creationId xmlns:a16="http://schemas.microsoft.com/office/drawing/2014/main" id="{2C752AA6-47B7-979D-8833-672BC5057A3C}"/>
              </a:ext>
            </a:extLst>
          </p:cNvPr>
          <p:cNvSpPr txBox="1"/>
          <p:nvPr/>
        </p:nvSpPr>
        <p:spPr>
          <a:xfrm>
            <a:off x="45296" y="4473838"/>
            <a:ext cx="1704280"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Then</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we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have:</a:t>
            </a:r>
          </a:p>
        </p:txBody>
      </p:sp>
      <p:sp>
        <p:nvSpPr>
          <p:cNvPr id="35" name="TextBox 34">
            <a:extLst>
              <a:ext uri="{FF2B5EF4-FFF2-40B4-BE49-F238E27FC236}">
                <a16:creationId xmlns:a16="http://schemas.microsoft.com/office/drawing/2014/main" id="{B40622D3-7369-D1F3-FD0D-9DB07E157AE1}"/>
              </a:ext>
            </a:extLst>
          </p:cNvPr>
          <p:cNvSpPr txBox="1"/>
          <p:nvPr/>
        </p:nvSpPr>
        <p:spPr>
          <a:xfrm>
            <a:off x="45296" y="5473684"/>
            <a:ext cx="3778469"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2.</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final</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projection</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problem:</a:t>
            </a:r>
          </a:p>
        </p:txBody>
      </p:sp>
      <p:pic>
        <p:nvPicPr>
          <p:cNvPr id="36" name="Picture 35">
            <a:extLst>
              <a:ext uri="{FF2B5EF4-FFF2-40B4-BE49-F238E27FC236}">
                <a16:creationId xmlns:a16="http://schemas.microsoft.com/office/drawing/2014/main" id="{5CEFFFDE-8709-6A62-5545-5A114CEF5326}"/>
              </a:ext>
            </a:extLst>
          </p:cNvPr>
          <p:cNvPicPr>
            <a:picLocks noChangeAspect="1"/>
          </p:cNvPicPr>
          <p:nvPr/>
        </p:nvPicPr>
        <p:blipFill>
          <a:blip r:embed="rId12"/>
          <a:stretch>
            <a:fillRect/>
          </a:stretch>
        </p:blipFill>
        <p:spPr>
          <a:xfrm>
            <a:off x="213213" y="5989468"/>
            <a:ext cx="2997200" cy="457200"/>
          </a:xfrm>
          <a:prstGeom prst="rect">
            <a:avLst/>
          </a:prstGeom>
        </p:spPr>
      </p:pic>
      <p:sp>
        <p:nvSpPr>
          <p:cNvPr id="37" name="TextBox 36">
            <a:extLst>
              <a:ext uri="{FF2B5EF4-FFF2-40B4-BE49-F238E27FC236}">
                <a16:creationId xmlns:a16="http://schemas.microsoft.com/office/drawing/2014/main" id="{B2772DA3-301B-3A65-3331-3C17AC1D6507}"/>
              </a:ext>
            </a:extLst>
          </p:cNvPr>
          <p:cNvSpPr txBox="1"/>
          <p:nvPr/>
        </p:nvSpPr>
        <p:spPr>
          <a:xfrm>
            <a:off x="45296" y="3050714"/>
            <a:ext cx="2967931" cy="400110"/>
          </a:xfrm>
          <a:prstGeom prst="rect">
            <a:avLst/>
          </a:prstGeom>
          <a:noFill/>
        </p:spPr>
        <p:txBody>
          <a:bodyPr wrap="square" rtlCol="0">
            <a:spAutoFit/>
          </a:bodyPr>
          <a:lstStyle/>
          <a:p>
            <a:r>
              <a:rPr lang="en-US" altLang="zh-CN" sz="2000" b="1" dirty="0">
                <a:latin typeface="Times New Roman Bold" panose="02020603050405020304" charset="0"/>
                <a:cs typeface="Times New Roman Bold" panose="02020603050405020304" charset="0"/>
                <a:sym typeface="+mn-ea"/>
              </a:rPr>
              <a:t>Project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to</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orth.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space</a:t>
            </a:r>
            <a:endParaRPr lang="en-US" altLang="zh-CN" sz="2000" b="1" dirty="0">
              <a:solidFill>
                <a:srgbClr val="FF0000"/>
              </a:solidFill>
              <a:latin typeface="Times New Roman Bold" panose="02020603050405020304" charset="0"/>
              <a:cs typeface="Times New Roman Bold" panose="02020603050405020304" charset="0"/>
              <a:sym typeface="+mn-ea"/>
            </a:endParaRPr>
          </a:p>
        </p:txBody>
      </p:sp>
      <p:sp>
        <p:nvSpPr>
          <p:cNvPr id="38" name="矩形 32">
            <a:extLst>
              <a:ext uri="{FF2B5EF4-FFF2-40B4-BE49-F238E27FC236}">
                <a16:creationId xmlns:a16="http://schemas.microsoft.com/office/drawing/2014/main" id="{05E3B235-8A1F-FB4F-59D3-902F5946D49C}"/>
              </a:ext>
            </a:extLst>
          </p:cNvPr>
          <p:cNvSpPr/>
          <p:nvPr/>
        </p:nvSpPr>
        <p:spPr>
          <a:xfrm rot="16200000" flipH="1">
            <a:off x="3583016" y="-586733"/>
            <a:ext cx="73313" cy="7196439"/>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39">
            <a:extLst>
              <a:ext uri="{FF2B5EF4-FFF2-40B4-BE49-F238E27FC236}">
                <a16:creationId xmlns:a16="http://schemas.microsoft.com/office/drawing/2014/main" id="{2C54AC4F-9475-673A-DBE5-2ED1670EBB00}"/>
              </a:ext>
            </a:extLst>
          </p:cNvPr>
          <p:cNvPicPr>
            <a:picLocks noChangeAspect="1"/>
          </p:cNvPicPr>
          <p:nvPr/>
        </p:nvPicPr>
        <p:blipFill>
          <a:blip r:embed="rId13"/>
          <a:stretch>
            <a:fillRect/>
          </a:stretch>
        </p:blipFill>
        <p:spPr>
          <a:xfrm>
            <a:off x="-40896" y="3991134"/>
            <a:ext cx="2064597" cy="429363"/>
          </a:xfrm>
          <a:prstGeom prst="rect">
            <a:avLst/>
          </a:prstGeom>
        </p:spPr>
      </p:pic>
      <p:pic>
        <p:nvPicPr>
          <p:cNvPr id="43" name="Picture 42">
            <a:extLst>
              <a:ext uri="{FF2B5EF4-FFF2-40B4-BE49-F238E27FC236}">
                <a16:creationId xmlns:a16="http://schemas.microsoft.com/office/drawing/2014/main" id="{1072A442-3DC2-C4EF-E4A8-CECD85B30AA3}"/>
              </a:ext>
            </a:extLst>
          </p:cNvPr>
          <p:cNvPicPr>
            <a:picLocks noChangeAspect="1"/>
          </p:cNvPicPr>
          <p:nvPr/>
        </p:nvPicPr>
        <p:blipFill>
          <a:blip r:embed="rId14"/>
          <a:stretch>
            <a:fillRect/>
          </a:stretch>
        </p:blipFill>
        <p:spPr>
          <a:xfrm>
            <a:off x="45296" y="4854264"/>
            <a:ext cx="5957939" cy="562871"/>
          </a:xfrm>
          <a:prstGeom prst="rect">
            <a:avLst/>
          </a:prstGeom>
        </p:spPr>
      </p:pic>
      <p:pic>
        <p:nvPicPr>
          <p:cNvPr id="44" name="Picture 43">
            <a:extLst>
              <a:ext uri="{FF2B5EF4-FFF2-40B4-BE49-F238E27FC236}">
                <a16:creationId xmlns:a16="http://schemas.microsoft.com/office/drawing/2014/main" id="{1E25DDB6-228D-E29E-1184-109159A9943D}"/>
              </a:ext>
            </a:extLst>
          </p:cNvPr>
          <p:cNvPicPr>
            <a:picLocks noChangeAspect="1"/>
          </p:cNvPicPr>
          <p:nvPr/>
        </p:nvPicPr>
        <p:blipFill>
          <a:blip r:embed="rId15"/>
          <a:stretch>
            <a:fillRect/>
          </a:stretch>
        </p:blipFill>
        <p:spPr>
          <a:xfrm>
            <a:off x="7238146" y="870194"/>
            <a:ext cx="4887124" cy="5452763"/>
          </a:xfrm>
          <a:prstGeom prst="rect">
            <a:avLst/>
          </a:prstGeom>
        </p:spPr>
      </p:pic>
    </p:spTree>
    <p:extLst>
      <p:ext uri="{BB962C8B-B14F-4D97-AF65-F5344CB8AC3E}">
        <p14:creationId xmlns:p14="http://schemas.microsoft.com/office/powerpoint/2010/main" val="820793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670300" y="106054"/>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06190" y="106054"/>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87915" y="106615"/>
            <a:ext cx="7985125" cy="584775"/>
          </a:xfrm>
          <a:prstGeom prst="rect">
            <a:avLst/>
          </a:prstGeom>
          <a:noFill/>
        </p:spPr>
        <p:txBody>
          <a:bodyPr wrap="square" rtlCol="0">
            <a:spAutoFit/>
          </a:bodyPr>
          <a:lstStyle/>
          <a:p>
            <a:r>
              <a:rPr lang="en-US" altLang="zh-CN" sz="3200" b="1" dirty="0">
                <a:solidFill>
                  <a:schemeClr val="tx1"/>
                </a:solidFill>
                <a:latin typeface="Times New Roman" panose="02020603050405020304" pitchFamily="18" charset="0"/>
                <a:cs typeface="Times New Roman" panose="02020603050405020304" pitchFamily="18" charset="0"/>
              </a:rPr>
              <a:t>Supplementary Materials</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Chapter</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5</a:t>
            </a:r>
            <a:endParaRPr lang="en-US" altLang="zh-CN" sz="3200" b="1" dirty="0">
              <a:solidFill>
                <a:schemeClr val="tx1"/>
              </a:solidFill>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AC7DA2F-8C84-414B-A719-333FC33BAB23}"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45</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ED9F65-36BD-3A41-6FF9-DFD72E64175E}"/>
              </a:ext>
            </a:extLst>
          </p:cNvPr>
          <p:cNvSpPr txBox="1"/>
          <p:nvPr/>
        </p:nvSpPr>
        <p:spPr>
          <a:xfrm>
            <a:off x="36063" y="768216"/>
            <a:ext cx="4205693"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3.</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Find</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solution</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for:</a:t>
            </a:r>
            <a:r>
              <a:rPr lang="zh-CN" altLang="en-US" sz="2000" dirty="0">
                <a:latin typeface="Times New Roman Bold" panose="02020603050405020304" charset="0"/>
                <a:cs typeface="Times New Roman Bold" panose="02020603050405020304" charset="0"/>
                <a:sym typeface="+mn-ea"/>
              </a:rPr>
              <a:t> </a:t>
            </a:r>
            <a:endParaRPr lang="en-US" altLang="zh-CN" sz="2000" dirty="0">
              <a:solidFill>
                <a:srgbClr val="FF0000"/>
              </a:solidFill>
              <a:latin typeface="Times New Roman Bold" panose="02020603050405020304" charset="0"/>
              <a:cs typeface="Times New Roman Bold" panose="02020603050405020304" charset="0"/>
              <a:sym typeface="+mn-ea"/>
            </a:endParaRPr>
          </a:p>
        </p:txBody>
      </p:sp>
      <p:sp>
        <p:nvSpPr>
          <p:cNvPr id="6" name="TextBox 5">
            <a:extLst>
              <a:ext uri="{FF2B5EF4-FFF2-40B4-BE49-F238E27FC236}">
                <a16:creationId xmlns:a16="http://schemas.microsoft.com/office/drawing/2014/main" id="{4C8B75B1-46A6-4767-61DE-D48EC7920701}"/>
              </a:ext>
            </a:extLst>
          </p:cNvPr>
          <p:cNvSpPr txBox="1"/>
          <p:nvPr/>
        </p:nvSpPr>
        <p:spPr>
          <a:xfrm>
            <a:off x="36064" y="1795260"/>
            <a:ext cx="7202082"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4.</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Borrow</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solution</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of</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orthogonal Procrustes problem using</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SVD:</a:t>
            </a:r>
          </a:p>
        </p:txBody>
      </p:sp>
      <p:sp>
        <p:nvSpPr>
          <p:cNvPr id="17" name="TextBox 16">
            <a:extLst>
              <a:ext uri="{FF2B5EF4-FFF2-40B4-BE49-F238E27FC236}">
                <a16:creationId xmlns:a16="http://schemas.microsoft.com/office/drawing/2014/main" id="{D1DAF16B-5DB8-FC9D-C8FC-AED513DA6874}"/>
              </a:ext>
            </a:extLst>
          </p:cNvPr>
          <p:cNvSpPr txBox="1"/>
          <p:nvPr/>
        </p:nvSpPr>
        <p:spPr>
          <a:xfrm>
            <a:off x="36063" y="3034314"/>
            <a:ext cx="6641157"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5.</a:t>
            </a:r>
            <a:r>
              <a:rPr lang="zh-CN" altLang="en-US" sz="2000" dirty="0">
                <a:latin typeface="Times New Roman Bold" panose="02020603050405020304" charset="0"/>
                <a:cs typeface="Times New Roman Bold" panose="02020603050405020304" charset="0"/>
                <a:sym typeface="+mn-ea"/>
              </a:rPr>
              <a:t> </a:t>
            </a:r>
            <a:r>
              <a:rPr lang="en-CN"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new</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gradient</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matrix</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(using</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eigen decomposition)</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is:</a:t>
            </a:r>
          </a:p>
        </p:txBody>
      </p:sp>
      <p:sp>
        <p:nvSpPr>
          <p:cNvPr id="30" name="TextBox 14">
            <a:extLst>
              <a:ext uri="{FF2B5EF4-FFF2-40B4-BE49-F238E27FC236}">
                <a16:creationId xmlns:a16="http://schemas.microsoft.com/office/drawing/2014/main" id="{BC878961-B42B-939B-2A5F-C4FEA4577FAF}"/>
              </a:ext>
            </a:extLst>
          </p:cNvPr>
          <p:cNvSpPr txBox="1"/>
          <p:nvPr/>
        </p:nvSpPr>
        <p:spPr>
          <a:xfrm>
            <a:off x="3726665" y="2312952"/>
            <a:ext cx="193280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Times New Roman Bold" panose="02020603050405020304" charset="0"/>
                <a:cs typeface="Times New Roman Bold" panose="02020603050405020304" charset="0"/>
                <a:sym typeface="+mn-ea"/>
              </a:rPr>
              <a:t>with</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solution</a:t>
            </a:r>
          </a:p>
        </p:txBody>
      </p:sp>
      <p:sp>
        <p:nvSpPr>
          <p:cNvPr id="35" name="TextBox 34">
            <a:extLst>
              <a:ext uri="{FF2B5EF4-FFF2-40B4-BE49-F238E27FC236}">
                <a16:creationId xmlns:a16="http://schemas.microsoft.com/office/drawing/2014/main" id="{B40622D3-7369-D1F3-FD0D-9DB07E157AE1}"/>
              </a:ext>
            </a:extLst>
          </p:cNvPr>
          <p:cNvSpPr txBox="1"/>
          <p:nvPr/>
        </p:nvSpPr>
        <p:spPr>
          <a:xfrm>
            <a:off x="51293" y="4126645"/>
            <a:ext cx="3778469"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6.</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final</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solution</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is:</a:t>
            </a:r>
          </a:p>
        </p:txBody>
      </p:sp>
      <p:pic>
        <p:nvPicPr>
          <p:cNvPr id="2" name="Picture 1">
            <a:extLst>
              <a:ext uri="{FF2B5EF4-FFF2-40B4-BE49-F238E27FC236}">
                <a16:creationId xmlns:a16="http://schemas.microsoft.com/office/drawing/2014/main" id="{56565B14-5F2E-25E8-42B6-C7EF9B5F4453}"/>
              </a:ext>
            </a:extLst>
          </p:cNvPr>
          <p:cNvPicPr>
            <a:picLocks noChangeAspect="1"/>
          </p:cNvPicPr>
          <p:nvPr/>
        </p:nvPicPr>
        <p:blipFill>
          <a:blip r:embed="rId4"/>
          <a:stretch>
            <a:fillRect/>
          </a:stretch>
        </p:blipFill>
        <p:spPr>
          <a:xfrm>
            <a:off x="141386" y="1254396"/>
            <a:ext cx="2997200" cy="457200"/>
          </a:xfrm>
          <a:prstGeom prst="rect">
            <a:avLst/>
          </a:prstGeom>
        </p:spPr>
      </p:pic>
      <p:pic>
        <p:nvPicPr>
          <p:cNvPr id="5" name="Picture 4">
            <a:extLst>
              <a:ext uri="{FF2B5EF4-FFF2-40B4-BE49-F238E27FC236}">
                <a16:creationId xmlns:a16="http://schemas.microsoft.com/office/drawing/2014/main" id="{80C0F49B-369C-90AF-DF77-F2A0919CFCF3}"/>
              </a:ext>
            </a:extLst>
          </p:cNvPr>
          <p:cNvPicPr>
            <a:picLocks noChangeAspect="1"/>
          </p:cNvPicPr>
          <p:nvPr/>
        </p:nvPicPr>
        <p:blipFill>
          <a:blip r:embed="rId5"/>
          <a:stretch>
            <a:fillRect/>
          </a:stretch>
        </p:blipFill>
        <p:spPr>
          <a:xfrm>
            <a:off x="74909" y="2197695"/>
            <a:ext cx="2159000" cy="774700"/>
          </a:xfrm>
          <a:prstGeom prst="rect">
            <a:avLst/>
          </a:prstGeom>
        </p:spPr>
      </p:pic>
      <p:pic>
        <p:nvPicPr>
          <p:cNvPr id="8" name="Picture 7">
            <a:extLst>
              <a:ext uri="{FF2B5EF4-FFF2-40B4-BE49-F238E27FC236}">
                <a16:creationId xmlns:a16="http://schemas.microsoft.com/office/drawing/2014/main" id="{0BF0123A-56E0-3E9C-AADE-D46CBB5E99E7}"/>
              </a:ext>
            </a:extLst>
          </p:cNvPr>
          <p:cNvPicPr>
            <a:picLocks noChangeAspect="1"/>
          </p:cNvPicPr>
          <p:nvPr/>
        </p:nvPicPr>
        <p:blipFill>
          <a:blip r:embed="rId6"/>
          <a:stretch>
            <a:fillRect/>
          </a:stretch>
        </p:blipFill>
        <p:spPr>
          <a:xfrm>
            <a:off x="5258140" y="2602514"/>
            <a:ext cx="1473200" cy="431800"/>
          </a:xfrm>
          <a:prstGeom prst="rect">
            <a:avLst/>
          </a:prstGeom>
        </p:spPr>
      </p:pic>
      <p:pic>
        <p:nvPicPr>
          <p:cNvPr id="15" name="Picture 14">
            <a:extLst>
              <a:ext uri="{FF2B5EF4-FFF2-40B4-BE49-F238E27FC236}">
                <a16:creationId xmlns:a16="http://schemas.microsoft.com/office/drawing/2014/main" id="{8DC4EF56-2386-66B8-0515-759065805F99}"/>
              </a:ext>
            </a:extLst>
          </p:cNvPr>
          <p:cNvPicPr>
            <a:picLocks noChangeAspect="1"/>
          </p:cNvPicPr>
          <p:nvPr/>
        </p:nvPicPr>
        <p:blipFill>
          <a:blip r:embed="rId7"/>
          <a:stretch>
            <a:fillRect/>
          </a:stretch>
        </p:blipFill>
        <p:spPr>
          <a:xfrm>
            <a:off x="2272226" y="2164350"/>
            <a:ext cx="1346200" cy="444500"/>
          </a:xfrm>
          <a:prstGeom prst="rect">
            <a:avLst/>
          </a:prstGeom>
        </p:spPr>
      </p:pic>
      <p:sp>
        <p:nvSpPr>
          <p:cNvPr id="18" name="TextBox 14">
            <a:extLst>
              <a:ext uri="{FF2B5EF4-FFF2-40B4-BE49-F238E27FC236}">
                <a16:creationId xmlns:a16="http://schemas.microsoft.com/office/drawing/2014/main" id="{9EA78DF4-0AA0-A38D-4154-001ED318F8EB}"/>
              </a:ext>
            </a:extLst>
          </p:cNvPr>
          <p:cNvSpPr txBox="1"/>
          <p:nvPr/>
        </p:nvSpPr>
        <p:spPr>
          <a:xfrm>
            <a:off x="2672441" y="4748333"/>
            <a:ext cx="287634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Times New Roman Bold" panose="02020603050405020304" charset="0"/>
                <a:cs typeface="Times New Roman Bold" panose="02020603050405020304" charset="0"/>
                <a:sym typeface="+mn-ea"/>
              </a:rPr>
              <a:t>with</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unit</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singular</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values</a:t>
            </a:r>
          </a:p>
        </p:txBody>
      </p:sp>
      <p:pic>
        <p:nvPicPr>
          <p:cNvPr id="20" name="Picture 19">
            <a:extLst>
              <a:ext uri="{FF2B5EF4-FFF2-40B4-BE49-F238E27FC236}">
                <a16:creationId xmlns:a16="http://schemas.microsoft.com/office/drawing/2014/main" id="{FA7AE0FC-AEA1-4342-0D4C-93B9D9C0B681}"/>
              </a:ext>
            </a:extLst>
          </p:cNvPr>
          <p:cNvPicPr>
            <a:picLocks noChangeAspect="1"/>
          </p:cNvPicPr>
          <p:nvPr/>
        </p:nvPicPr>
        <p:blipFill>
          <a:blip r:embed="rId8"/>
          <a:stretch>
            <a:fillRect/>
          </a:stretch>
        </p:blipFill>
        <p:spPr>
          <a:xfrm>
            <a:off x="2186397" y="3492572"/>
            <a:ext cx="2513403" cy="469986"/>
          </a:xfrm>
          <a:prstGeom prst="rect">
            <a:avLst/>
          </a:prstGeom>
        </p:spPr>
      </p:pic>
      <p:sp>
        <p:nvSpPr>
          <p:cNvPr id="26" name="TextBox 25">
            <a:extLst>
              <a:ext uri="{FF2B5EF4-FFF2-40B4-BE49-F238E27FC236}">
                <a16:creationId xmlns:a16="http://schemas.microsoft.com/office/drawing/2014/main" id="{BF7F0CF9-3661-16ED-8F6D-6C51AAD7765B}"/>
              </a:ext>
            </a:extLst>
          </p:cNvPr>
          <p:cNvSpPr txBox="1"/>
          <p:nvPr/>
        </p:nvSpPr>
        <p:spPr>
          <a:xfrm>
            <a:off x="57009" y="5276467"/>
            <a:ext cx="3778469" cy="400110"/>
          </a:xfrm>
          <a:prstGeom prst="rect">
            <a:avLst/>
          </a:prstGeom>
          <a:noFill/>
        </p:spPr>
        <p:txBody>
          <a:bodyPr wrap="square" rtlCol="0">
            <a:spAutoFit/>
          </a:bodyPr>
          <a:lstStyle/>
          <a:p>
            <a:r>
              <a:rPr lang="en-US" altLang="zh-CN" sz="2000" dirty="0">
                <a:solidFill>
                  <a:srgbClr val="FF0000"/>
                </a:solidFill>
                <a:latin typeface="Times New Roman Bold" panose="02020603050405020304" charset="0"/>
                <a:cs typeface="Times New Roman Bold" panose="02020603050405020304" charset="0"/>
                <a:sym typeface="+mn-ea"/>
              </a:rPr>
              <a:t>The</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gradient</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conflict</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resolved</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a:t>
            </a:r>
          </a:p>
        </p:txBody>
      </p:sp>
      <p:pic>
        <p:nvPicPr>
          <p:cNvPr id="37" name="Picture 36">
            <a:extLst>
              <a:ext uri="{FF2B5EF4-FFF2-40B4-BE49-F238E27FC236}">
                <a16:creationId xmlns:a16="http://schemas.microsoft.com/office/drawing/2014/main" id="{6A5A340C-0C07-424A-4F59-53851FB36980}"/>
              </a:ext>
            </a:extLst>
          </p:cNvPr>
          <p:cNvPicPr>
            <a:picLocks noChangeAspect="1"/>
          </p:cNvPicPr>
          <p:nvPr/>
        </p:nvPicPr>
        <p:blipFill>
          <a:blip r:embed="rId9"/>
          <a:stretch>
            <a:fillRect/>
          </a:stretch>
        </p:blipFill>
        <p:spPr>
          <a:xfrm>
            <a:off x="2299688" y="2555656"/>
            <a:ext cx="1079500" cy="368300"/>
          </a:xfrm>
          <a:prstGeom prst="rect">
            <a:avLst/>
          </a:prstGeom>
        </p:spPr>
      </p:pic>
      <p:pic>
        <p:nvPicPr>
          <p:cNvPr id="38" name="Picture 37">
            <a:extLst>
              <a:ext uri="{FF2B5EF4-FFF2-40B4-BE49-F238E27FC236}">
                <a16:creationId xmlns:a16="http://schemas.microsoft.com/office/drawing/2014/main" id="{CD91E91F-67C9-041A-9D76-E9A7466B7C5F}"/>
              </a:ext>
            </a:extLst>
          </p:cNvPr>
          <p:cNvPicPr>
            <a:picLocks noChangeAspect="1"/>
          </p:cNvPicPr>
          <p:nvPr/>
        </p:nvPicPr>
        <p:blipFill>
          <a:blip r:embed="rId10"/>
          <a:stretch>
            <a:fillRect/>
          </a:stretch>
        </p:blipFill>
        <p:spPr>
          <a:xfrm>
            <a:off x="5340201" y="2215368"/>
            <a:ext cx="1333500" cy="368300"/>
          </a:xfrm>
          <a:prstGeom prst="rect">
            <a:avLst/>
          </a:prstGeom>
        </p:spPr>
      </p:pic>
      <p:pic>
        <p:nvPicPr>
          <p:cNvPr id="39" name="Picture 38">
            <a:extLst>
              <a:ext uri="{FF2B5EF4-FFF2-40B4-BE49-F238E27FC236}">
                <a16:creationId xmlns:a16="http://schemas.microsoft.com/office/drawing/2014/main" id="{9BDC74B9-05BC-7BA0-6543-633C263C5CAD}"/>
              </a:ext>
            </a:extLst>
          </p:cNvPr>
          <p:cNvPicPr>
            <a:picLocks noChangeAspect="1"/>
          </p:cNvPicPr>
          <p:nvPr/>
        </p:nvPicPr>
        <p:blipFill>
          <a:blip r:embed="rId11"/>
          <a:stretch>
            <a:fillRect/>
          </a:stretch>
        </p:blipFill>
        <p:spPr>
          <a:xfrm>
            <a:off x="375140" y="3567973"/>
            <a:ext cx="1130300" cy="393700"/>
          </a:xfrm>
          <a:prstGeom prst="rect">
            <a:avLst/>
          </a:prstGeom>
        </p:spPr>
      </p:pic>
      <p:pic>
        <p:nvPicPr>
          <p:cNvPr id="40" name="Picture 39">
            <a:extLst>
              <a:ext uri="{FF2B5EF4-FFF2-40B4-BE49-F238E27FC236}">
                <a16:creationId xmlns:a16="http://schemas.microsoft.com/office/drawing/2014/main" id="{122F2BD5-AF9D-184C-4287-6615E294C54B}"/>
              </a:ext>
            </a:extLst>
          </p:cNvPr>
          <p:cNvPicPr>
            <a:picLocks noChangeAspect="1"/>
          </p:cNvPicPr>
          <p:nvPr/>
        </p:nvPicPr>
        <p:blipFill>
          <a:blip r:embed="rId12"/>
          <a:stretch>
            <a:fillRect/>
          </a:stretch>
        </p:blipFill>
        <p:spPr>
          <a:xfrm>
            <a:off x="278109" y="4663832"/>
            <a:ext cx="2394332" cy="520507"/>
          </a:xfrm>
          <a:prstGeom prst="rect">
            <a:avLst/>
          </a:prstGeom>
        </p:spPr>
      </p:pic>
      <p:pic>
        <p:nvPicPr>
          <p:cNvPr id="41" name="Picture 40">
            <a:extLst>
              <a:ext uri="{FF2B5EF4-FFF2-40B4-BE49-F238E27FC236}">
                <a16:creationId xmlns:a16="http://schemas.microsoft.com/office/drawing/2014/main" id="{654840F9-8DE0-9F50-E57B-5C6D30E4F00D}"/>
              </a:ext>
            </a:extLst>
          </p:cNvPr>
          <p:cNvPicPr>
            <a:picLocks noChangeAspect="1"/>
          </p:cNvPicPr>
          <p:nvPr/>
        </p:nvPicPr>
        <p:blipFill>
          <a:blip r:embed="rId13"/>
          <a:stretch>
            <a:fillRect/>
          </a:stretch>
        </p:blipFill>
        <p:spPr>
          <a:xfrm>
            <a:off x="7238146" y="870194"/>
            <a:ext cx="4887124" cy="5452763"/>
          </a:xfrm>
          <a:prstGeom prst="rect">
            <a:avLst/>
          </a:prstGeom>
        </p:spPr>
      </p:pic>
      <p:sp>
        <p:nvSpPr>
          <p:cNvPr id="42" name="TextBox 14">
            <a:extLst>
              <a:ext uri="{FF2B5EF4-FFF2-40B4-BE49-F238E27FC236}">
                <a16:creationId xmlns:a16="http://schemas.microsoft.com/office/drawing/2014/main" id="{386E8FFD-93A2-0B87-D78F-F1C11019D207}"/>
              </a:ext>
            </a:extLst>
          </p:cNvPr>
          <p:cNvSpPr txBox="1"/>
          <p:nvPr/>
        </p:nvSpPr>
        <p:spPr>
          <a:xfrm>
            <a:off x="1639986" y="3500764"/>
            <a:ext cx="193280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Times New Roman Bold" panose="02020603050405020304" charset="0"/>
                <a:cs typeface="Times New Roman Bold" panose="02020603050405020304" charset="0"/>
                <a:sym typeface="+mn-ea"/>
              </a:rPr>
              <a:t>with</a:t>
            </a:r>
          </a:p>
        </p:txBody>
      </p:sp>
    </p:spTree>
    <p:extLst>
      <p:ext uri="{BB962C8B-B14F-4D97-AF65-F5344CB8AC3E}">
        <p14:creationId xmlns:p14="http://schemas.microsoft.com/office/powerpoint/2010/main" val="2913281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670300" y="106054"/>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06190" y="106054"/>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87915" y="106615"/>
            <a:ext cx="7985125" cy="584775"/>
          </a:xfrm>
          <a:prstGeom prst="rect">
            <a:avLst/>
          </a:prstGeom>
          <a:noFill/>
        </p:spPr>
        <p:txBody>
          <a:bodyPr wrap="square" rtlCol="0">
            <a:spAutoFit/>
          </a:bodyPr>
          <a:lstStyle/>
          <a:p>
            <a:r>
              <a:rPr lang="en-US" altLang="zh-CN" sz="3200" b="1" dirty="0">
                <a:solidFill>
                  <a:schemeClr val="tx1"/>
                </a:solidFill>
                <a:latin typeface="Times New Roman" panose="02020603050405020304" pitchFamily="18" charset="0"/>
                <a:cs typeface="Times New Roman" panose="02020603050405020304" pitchFamily="18" charset="0"/>
              </a:rPr>
              <a:t>Supplementary Materials</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Chapter</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5</a:t>
            </a:r>
            <a:endParaRPr lang="en-US" altLang="zh-CN" sz="3200" b="1" dirty="0">
              <a:solidFill>
                <a:schemeClr val="tx1"/>
              </a:solidFill>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1F18343E-2336-2342-BA74-A25A069D3056}"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46</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9ED9F65-36BD-3A41-6FF9-DFD72E64175E}"/>
                  </a:ext>
                </a:extLst>
              </p:cNvPr>
              <p:cNvSpPr txBox="1"/>
              <p:nvPr/>
            </p:nvSpPr>
            <p:spPr>
              <a:xfrm>
                <a:off x="36063" y="1383355"/>
                <a:ext cx="6248558"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1.</a:t>
                </a:r>
                <a:r>
                  <a:rPr lang="zh-CN" altLang="en-US" sz="2000" dirty="0">
                    <a:latin typeface="Times New Roman Bold" panose="02020603050405020304" charset="0"/>
                    <a:cs typeface="Times New Roman Bold" panose="02020603050405020304" charset="0"/>
                    <a:sym typeface="+mn-ea"/>
                  </a:rPr>
                  <a:t> </a:t>
                </a:r>
                <a:r>
                  <a:rPr lang="en-CN"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magnitude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of</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each</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gradient</a:t>
                </a:r>
                <a:r>
                  <a:rPr lang="zh-CN" altLang="en-US" sz="2000" dirty="0">
                    <a:latin typeface="Times New Roman Bold" panose="02020603050405020304" charset="0"/>
                    <a:cs typeface="Times New Roman Bold" panose="02020603050405020304" charset="0"/>
                    <a:sym typeface="+mn-ea"/>
                  </a:rPr>
                  <a:t> </a:t>
                </a:r>
                <a14:m>
                  <m:oMath xmlns:m="http://schemas.openxmlformats.org/officeDocument/2006/math">
                    <m:r>
                      <a:rPr lang="zh-CN" altLang="en-US" sz="2000" i="1" smtClean="0">
                        <a:latin typeface="Cambria Math" panose="02040503050406030204" pitchFamily="18" charset="0"/>
                        <a:cs typeface="Times New Roman Bold" panose="02020603050405020304" charset="0"/>
                        <a:sym typeface="+mn-ea"/>
                      </a:rPr>
                      <m:t>∝</m:t>
                    </m:r>
                  </m:oMath>
                </a14:m>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eigenvalues</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[4]</a:t>
                </a:r>
                <a:endParaRPr lang="en-US" altLang="zh-CN" sz="2000" dirty="0">
                  <a:solidFill>
                    <a:srgbClr val="FF0000"/>
                  </a:solidFill>
                  <a:latin typeface="Times New Roman Bold" panose="02020603050405020304" charset="0"/>
                  <a:cs typeface="Times New Roman Bold" panose="02020603050405020304" charset="0"/>
                  <a:sym typeface="+mn-ea"/>
                </a:endParaRPr>
              </a:p>
            </p:txBody>
          </p:sp>
        </mc:Choice>
        <mc:Fallback xmlns="">
          <p:sp>
            <p:nvSpPr>
              <p:cNvPr id="21" name="TextBox 20">
                <a:extLst>
                  <a:ext uri="{FF2B5EF4-FFF2-40B4-BE49-F238E27FC236}">
                    <a16:creationId xmlns:a16="http://schemas.microsoft.com/office/drawing/2014/main" id="{F9ED9F65-36BD-3A41-6FF9-DFD72E64175E}"/>
                  </a:ext>
                </a:extLst>
              </p:cNvPr>
              <p:cNvSpPr txBox="1">
                <a:spLocks noRot="1" noChangeAspect="1" noMove="1" noResize="1" noEditPoints="1" noAdjustHandles="1" noChangeArrowheads="1" noChangeShapeType="1" noTextEdit="1"/>
              </p:cNvSpPr>
              <p:nvPr/>
            </p:nvSpPr>
            <p:spPr>
              <a:xfrm>
                <a:off x="36063" y="1383355"/>
                <a:ext cx="6248558" cy="400110"/>
              </a:xfrm>
              <a:prstGeom prst="rect">
                <a:avLst/>
              </a:prstGeom>
              <a:blipFill>
                <a:blip r:embed="rId4"/>
                <a:stretch>
                  <a:fillRect l="-1014" t="-6061" b="-24242"/>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4C8B75B1-46A6-4767-61DE-D48EC7920701}"/>
              </a:ext>
            </a:extLst>
          </p:cNvPr>
          <p:cNvSpPr txBox="1"/>
          <p:nvPr/>
        </p:nvSpPr>
        <p:spPr>
          <a:xfrm>
            <a:off x="36064" y="2410399"/>
            <a:ext cx="5415006"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2.</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Get scaling factor for gradient normalization:</a:t>
            </a:r>
          </a:p>
        </p:txBody>
      </p:sp>
      <p:sp>
        <p:nvSpPr>
          <p:cNvPr id="17" name="TextBox 16">
            <a:extLst>
              <a:ext uri="{FF2B5EF4-FFF2-40B4-BE49-F238E27FC236}">
                <a16:creationId xmlns:a16="http://schemas.microsoft.com/office/drawing/2014/main" id="{D1DAF16B-5DB8-FC9D-C8FC-AED513DA6874}"/>
              </a:ext>
            </a:extLst>
          </p:cNvPr>
          <p:cNvSpPr txBox="1"/>
          <p:nvPr/>
        </p:nvSpPr>
        <p:spPr>
          <a:xfrm>
            <a:off x="-345" y="3420692"/>
            <a:ext cx="5135027"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3.</a:t>
            </a:r>
            <a:r>
              <a:rPr lang="zh-CN" altLang="en-US" sz="2000" dirty="0">
                <a:latin typeface="Times New Roman Bold" panose="02020603050405020304" charset="0"/>
                <a:cs typeface="Times New Roman Bold" panose="02020603050405020304" charset="0"/>
                <a:sym typeface="+mn-ea"/>
              </a:rPr>
              <a:t> </a:t>
            </a:r>
            <a:r>
              <a:rPr lang="en-CN"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new</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gradient</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matrix</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is:</a:t>
            </a:r>
          </a:p>
        </p:txBody>
      </p:sp>
      <p:sp>
        <p:nvSpPr>
          <p:cNvPr id="26" name="TextBox 25">
            <a:extLst>
              <a:ext uri="{FF2B5EF4-FFF2-40B4-BE49-F238E27FC236}">
                <a16:creationId xmlns:a16="http://schemas.microsoft.com/office/drawing/2014/main" id="{BF7F0CF9-3661-16ED-8F6D-6C51AAD7765B}"/>
              </a:ext>
            </a:extLst>
          </p:cNvPr>
          <p:cNvSpPr txBox="1"/>
          <p:nvPr/>
        </p:nvSpPr>
        <p:spPr>
          <a:xfrm>
            <a:off x="36063" y="4351799"/>
            <a:ext cx="4493970" cy="400110"/>
          </a:xfrm>
          <a:prstGeom prst="rect">
            <a:avLst/>
          </a:prstGeom>
          <a:noFill/>
        </p:spPr>
        <p:txBody>
          <a:bodyPr wrap="square" rtlCol="0">
            <a:spAutoFit/>
          </a:bodyPr>
          <a:lstStyle/>
          <a:p>
            <a:r>
              <a:rPr lang="en-US" altLang="zh-CN" sz="2000" dirty="0">
                <a:solidFill>
                  <a:srgbClr val="FF0000"/>
                </a:solidFill>
                <a:latin typeface="Times New Roman Bold" panose="02020603050405020304" charset="0"/>
                <a:cs typeface="Times New Roman Bold" panose="02020603050405020304" charset="0"/>
                <a:sym typeface="+mn-ea"/>
              </a:rPr>
              <a:t>The</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magnitude</a:t>
            </a:r>
            <a:r>
              <a:rPr lang="zh-CN" altLang="en-US" sz="2000" dirty="0">
                <a:solidFill>
                  <a:srgbClr val="FF0000"/>
                </a:solidFill>
                <a:latin typeface="Times New Roman Bold" panose="02020603050405020304" charset="0"/>
                <a:cs typeface="Times New Roman Bold" panose="02020603050405020304" charset="0"/>
                <a:sym typeface="+mn-ea"/>
              </a:rPr>
              <a:t> </a:t>
            </a:r>
            <a:r>
              <a:rPr lang="en-CN" altLang="zh-CN" sz="2000" dirty="0">
                <a:solidFill>
                  <a:srgbClr val="FF0000"/>
                </a:solidFill>
                <a:latin typeface="Times New Roman Bold" panose="02020603050405020304" charset="0"/>
                <a:cs typeface="Times New Roman Bold" panose="02020603050405020304" charset="0"/>
                <a:sym typeface="+mn-ea"/>
              </a:rPr>
              <a:t>dominance</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resolved</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a:t>
            </a:r>
          </a:p>
        </p:txBody>
      </p:sp>
      <p:sp>
        <p:nvSpPr>
          <p:cNvPr id="11" name="矩形 16">
            <a:extLst>
              <a:ext uri="{FF2B5EF4-FFF2-40B4-BE49-F238E27FC236}">
                <a16:creationId xmlns:a16="http://schemas.microsoft.com/office/drawing/2014/main" id="{62D56C81-4BA0-EDF0-E89A-BDA8A2C5FA1C}"/>
              </a:ext>
            </a:extLst>
          </p:cNvPr>
          <p:cNvSpPr/>
          <p:nvPr/>
        </p:nvSpPr>
        <p:spPr>
          <a:xfrm>
            <a:off x="0" y="6177035"/>
            <a:ext cx="11225048"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[4]</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D.Senushkin,N.Patakin,A.Kuznetsov,andA.Konushin,“Independent component alignment for multi-task learning,” in Proceedings of the IEEE/CVF Conference on Computer Vision and Pattern Recognition, Sep. 2023</a:t>
            </a:r>
            <a:endParaRPr lang="en" altLang="zh-CN" sz="1000" dirty="0">
              <a:solidFill>
                <a:schemeClr val="tx1">
                  <a:lumMod val="50000"/>
                  <a:lumOff val="50000"/>
                </a:schemeClr>
              </a:solidFill>
              <a:effectLst/>
              <a:latin typeface="Helvetica" pitchFamily="2" charset="0"/>
            </a:endParaRPr>
          </a:p>
        </p:txBody>
      </p:sp>
      <p:pic>
        <p:nvPicPr>
          <p:cNvPr id="14" name="Picture 13">
            <a:extLst>
              <a:ext uri="{FF2B5EF4-FFF2-40B4-BE49-F238E27FC236}">
                <a16:creationId xmlns:a16="http://schemas.microsoft.com/office/drawing/2014/main" id="{A0C1656B-122D-6258-CEA3-B52BA2141923}"/>
              </a:ext>
            </a:extLst>
          </p:cNvPr>
          <p:cNvPicPr>
            <a:picLocks noChangeAspect="1"/>
          </p:cNvPicPr>
          <p:nvPr/>
        </p:nvPicPr>
        <p:blipFill>
          <a:blip r:embed="rId5"/>
          <a:stretch>
            <a:fillRect/>
          </a:stretch>
        </p:blipFill>
        <p:spPr>
          <a:xfrm>
            <a:off x="5171090" y="1452107"/>
            <a:ext cx="279979" cy="279979"/>
          </a:xfrm>
          <a:prstGeom prst="rect">
            <a:avLst/>
          </a:prstGeom>
        </p:spPr>
      </p:pic>
      <p:pic>
        <p:nvPicPr>
          <p:cNvPr id="27" name="Picture 26">
            <a:extLst>
              <a:ext uri="{FF2B5EF4-FFF2-40B4-BE49-F238E27FC236}">
                <a16:creationId xmlns:a16="http://schemas.microsoft.com/office/drawing/2014/main" id="{525F3C75-E3E1-6F46-3A8A-9ED11B73B24E}"/>
              </a:ext>
            </a:extLst>
          </p:cNvPr>
          <p:cNvPicPr>
            <a:picLocks noChangeAspect="1"/>
          </p:cNvPicPr>
          <p:nvPr/>
        </p:nvPicPr>
        <p:blipFill>
          <a:blip r:embed="rId6"/>
          <a:stretch>
            <a:fillRect/>
          </a:stretch>
        </p:blipFill>
        <p:spPr>
          <a:xfrm>
            <a:off x="213213" y="2982529"/>
            <a:ext cx="1727200" cy="317500"/>
          </a:xfrm>
          <a:prstGeom prst="rect">
            <a:avLst/>
          </a:prstGeom>
        </p:spPr>
      </p:pic>
      <p:sp>
        <p:nvSpPr>
          <p:cNvPr id="31" name="TextBox 30">
            <a:extLst>
              <a:ext uri="{FF2B5EF4-FFF2-40B4-BE49-F238E27FC236}">
                <a16:creationId xmlns:a16="http://schemas.microsoft.com/office/drawing/2014/main" id="{230A6B9B-2A5F-E81A-F280-304FFA44A75F}"/>
              </a:ext>
            </a:extLst>
          </p:cNvPr>
          <p:cNvSpPr txBox="1"/>
          <p:nvPr/>
        </p:nvSpPr>
        <p:spPr>
          <a:xfrm>
            <a:off x="49153" y="922581"/>
            <a:ext cx="2967931" cy="400110"/>
          </a:xfrm>
          <a:prstGeom prst="rect">
            <a:avLst/>
          </a:prstGeom>
          <a:noFill/>
        </p:spPr>
        <p:txBody>
          <a:bodyPr wrap="square" rtlCol="0">
            <a:spAutoFit/>
          </a:bodyPr>
          <a:lstStyle/>
          <a:p>
            <a:r>
              <a:rPr lang="en-US" altLang="zh-CN" sz="2000" b="1" dirty="0">
                <a:latin typeface="Times New Roman Bold" panose="02020603050405020304" charset="0"/>
                <a:cs typeface="Times New Roman Bold" panose="02020603050405020304" charset="0"/>
                <a:sym typeface="+mn-ea"/>
              </a:rPr>
              <a:t>Gradient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Normalization</a:t>
            </a:r>
            <a:endParaRPr lang="en-US" altLang="zh-CN" sz="2000" b="1" dirty="0">
              <a:solidFill>
                <a:srgbClr val="FF0000"/>
              </a:solidFill>
              <a:latin typeface="Times New Roman Bold" panose="02020603050405020304" charset="0"/>
              <a:cs typeface="Times New Roman Bold" panose="02020603050405020304" charset="0"/>
              <a:sym typeface="+mn-ea"/>
            </a:endParaRPr>
          </a:p>
        </p:txBody>
      </p:sp>
      <p:sp>
        <p:nvSpPr>
          <p:cNvPr id="33" name="TextBox 14">
            <a:extLst>
              <a:ext uri="{FF2B5EF4-FFF2-40B4-BE49-F238E27FC236}">
                <a16:creationId xmlns:a16="http://schemas.microsoft.com/office/drawing/2014/main" id="{4701E35D-753C-B8F1-C116-8751044C8CDB}"/>
              </a:ext>
            </a:extLst>
          </p:cNvPr>
          <p:cNvSpPr txBox="1"/>
          <p:nvPr/>
        </p:nvSpPr>
        <p:spPr>
          <a:xfrm>
            <a:off x="1518214" y="1956680"/>
            <a:ext cx="76678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Times New Roman Bold" panose="02020603050405020304" charset="0"/>
                <a:cs typeface="Times New Roman Bold" panose="02020603050405020304" charset="0"/>
                <a:sym typeface="+mn-ea"/>
              </a:rPr>
              <a:t>with</a:t>
            </a:r>
          </a:p>
        </p:txBody>
      </p:sp>
      <p:pic>
        <p:nvPicPr>
          <p:cNvPr id="34" name="Picture 33">
            <a:extLst>
              <a:ext uri="{FF2B5EF4-FFF2-40B4-BE49-F238E27FC236}">
                <a16:creationId xmlns:a16="http://schemas.microsoft.com/office/drawing/2014/main" id="{D0EF863A-16F0-7243-BF34-A19076437789}"/>
              </a:ext>
            </a:extLst>
          </p:cNvPr>
          <p:cNvPicPr>
            <a:picLocks noChangeAspect="1"/>
          </p:cNvPicPr>
          <p:nvPr/>
        </p:nvPicPr>
        <p:blipFill>
          <a:blip r:embed="rId7"/>
          <a:stretch>
            <a:fillRect/>
          </a:stretch>
        </p:blipFill>
        <p:spPr>
          <a:xfrm>
            <a:off x="2199171" y="1920021"/>
            <a:ext cx="2513403" cy="469986"/>
          </a:xfrm>
          <a:prstGeom prst="rect">
            <a:avLst/>
          </a:prstGeom>
        </p:spPr>
      </p:pic>
      <p:pic>
        <p:nvPicPr>
          <p:cNvPr id="36" name="Picture 35">
            <a:extLst>
              <a:ext uri="{FF2B5EF4-FFF2-40B4-BE49-F238E27FC236}">
                <a16:creationId xmlns:a16="http://schemas.microsoft.com/office/drawing/2014/main" id="{CA192F7E-F3A6-CA56-9216-02B6A7F23A06}"/>
              </a:ext>
            </a:extLst>
          </p:cNvPr>
          <p:cNvPicPr>
            <a:picLocks noChangeAspect="1"/>
          </p:cNvPicPr>
          <p:nvPr/>
        </p:nvPicPr>
        <p:blipFill>
          <a:blip r:embed="rId8"/>
          <a:stretch>
            <a:fillRect/>
          </a:stretch>
        </p:blipFill>
        <p:spPr>
          <a:xfrm>
            <a:off x="7238146" y="870194"/>
            <a:ext cx="4887124" cy="5452763"/>
          </a:xfrm>
          <a:prstGeom prst="rect">
            <a:avLst/>
          </a:prstGeom>
        </p:spPr>
      </p:pic>
      <p:pic>
        <p:nvPicPr>
          <p:cNvPr id="37" name="Picture 36">
            <a:extLst>
              <a:ext uri="{FF2B5EF4-FFF2-40B4-BE49-F238E27FC236}">
                <a16:creationId xmlns:a16="http://schemas.microsoft.com/office/drawing/2014/main" id="{539666C7-8B85-9EC5-C28D-1C313F3C86DB}"/>
              </a:ext>
            </a:extLst>
          </p:cNvPr>
          <p:cNvPicPr>
            <a:picLocks noChangeAspect="1"/>
          </p:cNvPicPr>
          <p:nvPr/>
        </p:nvPicPr>
        <p:blipFill>
          <a:blip r:embed="rId9"/>
          <a:stretch>
            <a:fillRect/>
          </a:stretch>
        </p:blipFill>
        <p:spPr>
          <a:xfrm>
            <a:off x="371235" y="1980621"/>
            <a:ext cx="1130300" cy="393700"/>
          </a:xfrm>
          <a:prstGeom prst="rect">
            <a:avLst/>
          </a:prstGeom>
        </p:spPr>
      </p:pic>
      <p:pic>
        <p:nvPicPr>
          <p:cNvPr id="38" name="Picture 37">
            <a:extLst>
              <a:ext uri="{FF2B5EF4-FFF2-40B4-BE49-F238E27FC236}">
                <a16:creationId xmlns:a16="http://schemas.microsoft.com/office/drawing/2014/main" id="{F1661227-CFFE-2718-C10F-7FDA93DED3B5}"/>
              </a:ext>
            </a:extLst>
          </p:cNvPr>
          <p:cNvPicPr>
            <a:picLocks noChangeAspect="1"/>
          </p:cNvPicPr>
          <p:nvPr/>
        </p:nvPicPr>
        <p:blipFill>
          <a:blip r:embed="rId10"/>
          <a:stretch>
            <a:fillRect/>
          </a:stretch>
        </p:blipFill>
        <p:spPr>
          <a:xfrm>
            <a:off x="174376" y="3935284"/>
            <a:ext cx="2024795" cy="393306"/>
          </a:xfrm>
          <a:prstGeom prst="rect">
            <a:avLst/>
          </a:prstGeom>
        </p:spPr>
      </p:pic>
    </p:spTree>
    <p:extLst>
      <p:ext uri="{BB962C8B-B14F-4D97-AF65-F5344CB8AC3E}">
        <p14:creationId xmlns:p14="http://schemas.microsoft.com/office/powerpoint/2010/main" val="2729332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670300" y="106054"/>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06190" y="106054"/>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87915" y="106615"/>
            <a:ext cx="7985125" cy="584775"/>
          </a:xfrm>
          <a:prstGeom prst="rect">
            <a:avLst/>
          </a:prstGeom>
          <a:noFill/>
        </p:spPr>
        <p:txBody>
          <a:bodyPr wrap="square" rtlCol="0">
            <a:spAutoFit/>
          </a:bodyPr>
          <a:lstStyle/>
          <a:p>
            <a:r>
              <a:rPr lang="en-US" altLang="zh-CN" sz="3200" b="1" dirty="0">
                <a:solidFill>
                  <a:schemeClr val="tx1"/>
                </a:solidFill>
                <a:latin typeface="Times New Roman" panose="02020603050405020304" pitchFamily="18" charset="0"/>
                <a:cs typeface="Times New Roman" panose="02020603050405020304" pitchFamily="18" charset="0"/>
              </a:rPr>
              <a:t>Supplementary Materials</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Chapter</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5</a:t>
            </a:r>
            <a:endParaRPr lang="en-US" altLang="zh-CN" sz="3200" b="1" dirty="0">
              <a:solidFill>
                <a:schemeClr val="tx1"/>
              </a:solidFill>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F22BBBC6-3050-3947-AFB2-9EAA8E948CD4}"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47</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ED9F65-36BD-3A41-6FF9-DFD72E64175E}"/>
              </a:ext>
            </a:extLst>
          </p:cNvPr>
          <p:cNvSpPr txBox="1"/>
          <p:nvPr/>
        </p:nvSpPr>
        <p:spPr>
          <a:xfrm>
            <a:off x="36063" y="1383355"/>
            <a:ext cx="6248558"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1.</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Run</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several</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warmup</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epoch</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until</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epoch</a:t>
            </a:r>
            <a:r>
              <a:rPr lang="zh-CN" altLang="en-US" sz="2000" dirty="0">
                <a:latin typeface="Times New Roman Bold" panose="02020603050405020304" charset="0"/>
                <a:cs typeface="Times New Roman Bold" panose="02020603050405020304" charset="0"/>
                <a:sym typeface="+mn-ea"/>
              </a:rPr>
              <a:t> </a:t>
            </a:r>
            <a:endParaRPr lang="en-US" altLang="zh-CN" sz="2000" dirty="0">
              <a:solidFill>
                <a:srgbClr val="FF0000"/>
              </a:solidFill>
              <a:latin typeface="Times New Roman Bold" panose="02020603050405020304" charset="0"/>
              <a:cs typeface="Times New Roman Bold" panose="02020603050405020304" charset="0"/>
              <a:sym typeface="+mn-ea"/>
            </a:endParaRPr>
          </a:p>
        </p:txBody>
      </p:sp>
      <p:sp>
        <p:nvSpPr>
          <p:cNvPr id="6" name="TextBox 5">
            <a:extLst>
              <a:ext uri="{FF2B5EF4-FFF2-40B4-BE49-F238E27FC236}">
                <a16:creationId xmlns:a16="http://schemas.microsoft.com/office/drawing/2014/main" id="{4C8B75B1-46A6-4767-61DE-D48EC7920701}"/>
              </a:ext>
            </a:extLst>
          </p:cNvPr>
          <p:cNvSpPr txBox="1"/>
          <p:nvPr/>
        </p:nvSpPr>
        <p:spPr>
          <a:xfrm>
            <a:off x="36064" y="1937830"/>
            <a:ext cx="4493969"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2.</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Record the loss values for all the tasks</a:t>
            </a:r>
          </a:p>
        </p:txBody>
      </p:sp>
      <p:sp>
        <p:nvSpPr>
          <p:cNvPr id="17" name="TextBox 16">
            <a:extLst>
              <a:ext uri="{FF2B5EF4-FFF2-40B4-BE49-F238E27FC236}">
                <a16:creationId xmlns:a16="http://schemas.microsoft.com/office/drawing/2014/main" id="{D1DAF16B-5DB8-FC9D-C8FC-AED513DA6874}"/>
              </a:ext>
            </a:extLst>
          </p:cNvPr>
          <p:cNvSpPr txBox="1"/>
          <p:nvPr/>
        </p:nvSpPr>
        <p:spPr>
          <a:xfrm>
            <a:off x="36063" y="2515284"/>
            <a:ext cx="5135027"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3.</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Calculate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learning</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rate:</a:t>
            </a:r>
          </a:p>
        </p:txBody>
      </p:sp>
      <p:sp>
        <p:nvSpPr>
          <p:cNvPr id="26" name="TextBox 25">
            <a:extLst>
              <a:ext uri="{FF2B5EF4-FFF2-40B4-BE49-F238E27FC236}">
                <a16:creationId xmlns:a16="http://schemas.microsoft.com/office/drawing/2014/main" id="{BF7F0CF9-3661-16ED-8F6D-6C51AAD7765B}"/>
              </a:ext>
            </a:extLst>
          </p:cNvPr>
          <p:cNvSpPr txBox="1"/>
          <p:nvPr/>
        </p:nvSpPr>
        <p:spPr>
          <a:xfrm>
            <a:off x="131578" y="6088227"/>
            <a:ext cx="4493970" cy="400110"/>
          </a:xfrm>
          <a:prstGeom prst="rect">
            <a:avLst/>
          </a:prstGeom>
          <a:noFill/>
        </p:spPr>
        <p:txBody>
          <a:bodyPr wrap="square" rtlCol="0">
            <a:spAutoFit/>
          </a:bodyPr>
          <a:lstStyle/>
          <a:p>
            <a:r>
              <a:rPr lang="en-US" altLang="zh-CN" sz="2000" dirty="0">
                <a:solidFill>
                  <a:srgbClr val="FF0000"/>
                </a:solidFill>
                <a:latin typeface="Times New Roman Bold" panose="02020603050405020304" charset="0"/>
                <a:cs typeface="Times New Roman Bold" panose="02020603050405020304" charset="0"/>
                <a:sym typeface="+mn-ea"/>
              </a:rPr>
              <a:t>The</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difficulty</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imbalance</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resolved</a:t>
            </a:r>
            <a:r>
              <a:rPr lang="zh-CN" altLang="en-US" sz="2000" dirty="0">
                <a:solidFill>
                  <a:srgbClr val="FF0000"/>
                </a:solidFill>
                <a:latin typeface="Times New Roman Bold" panose="02020603050405020304" charset="0"/>
                <a:cs typeface="Times New Roman Bold" panose="02020603050405020304" charset="0"/>
                <a:sym typeface="+mn-ea"/>
              </a:rPr>
              <a:t> </a:t>
            </a:r>
            <a:r>
              <a:rPr lang="en-US" altLang="zh-CN" sz="2000" dirty="0">
                <a:solidFill>
                  <a:srgbClr val="FF0000"/>
                </a:solidFill>
                <a:latin typeface="Times New Roman Bold" panose="02020603050405020304" charset="0"/>
                <a:cs typeface="Times New Roman Bold" panose="02020603050405020304" charset="0"/>
                <a:sym typeface="+mn-ea"/>
              </a:rPr>
              <a:t>□</a:t>
            </a:r>
          </a:p>
        </p:txBody>
      </p:sp>
      <p:sp>
        <p:nvSpPr>
          <p:cNvPr id="31" name="TextBox 30">
            <a:extLst>
              <a:ext uri="{FF2B5EF4-FFF2-40B4-BE49-F238E27FC236}">
                <a16:creationId xmlns:a16="http://schemas.microsoft.com/office/drawing/2014/main" id="{230A6B9B-2A5F-E81A-F280-304FFA44A75F}"/>
              </a:ext>
            </a:extLst>
          </p:cNvPr>
          <p:cNvSpPr txBox="1"/>
          <p:nvPr/>
        </p:nvSpPr>
        <p:spPr>
          <a:xfrm>
            <a:off x="49153" y="922581"/>
            <a:ext cx="3757037" cy="400110"/>
          </a:xfrm>
          <a:prstGeom prst="rect">
            <a:avLst/>
          </a:prstGeom>
          <a:noFill/>
        </p:spPr>
        <p:txBody>
          <a:bodyPr wrap="square" rtlCol="0">
            <a:spAutoFit/>
          </a:bodyPr>
          <a:lstStyle/>
          <a:p>
            <a:r>
              <a:rPr lang="en-US" altLang="zh-CN" sz="2000" b="1" dirty="0">
                <a:latin typeface="Times New Roman Bold" panose="02020603050405020304" charset="0"/>
                <a:cs typeface="Times New Roman Bold" panose="02020603050405020304" charset="0"/>
                <a:sym typeface="+mn-ea"/>
              </a:rPr>
              <a:t>Introduce</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eccentric</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vector</a:t>
            </a:r>
            <a:endParaRPr lang="en-US" altLang="zh-CN" sz="2000" b="1" dirty="0">
              <a:solidFill>
                <a:srgbClr val="FF0000"/>
              </a:solidFill>
              <a:latin typeface="Times New Roman Bold" panose="02020603050405020304" charset="0"/>
              <a:cs typeface="Times New Roman Bold" panose="02020603050405020304" charset="0"/>
              <a:sym typeface="+mn-ea"/>
            </a:endParaRPr>
          </a:p>
        </p:txBody>
      </p:sp>
      <p:pic>
        <p:nvPicPr>
          <p:cNvPr id="3" name="Picture 2">
            <a:extLst>
              <a:ext uri="{FF2B5EF4-FFF2-40B4-BE49-F238E27FC236}">
                <a16:creationId xmlns:a16="http://schemas.microsoft.com/office/drawing/2014/main" id="{74A05D9C-88C6-0D12-97B9-19544AB6CA8E}"/>
              </a:ext>
            </a:extLst>
          </p:cNvPr>
          <p:cNvPicPr>
            <a:picLocks noChangeAspect="1"/>
          </p:cNvPicPr>
          <p:nvPr/>
        </p:nvPicPr>
        <p:blipFill>
          <a:blip r:embed="rId4"/>
          <a:stretch>
            <a:fillRect/>
          </a:stretch>
        </p:blipFill>
        <p:spPr>
          <a:xfrm>
            <a:off x="4863224" y="1456192"/>
            <a:ext cx="749300" cy="292100"/>
          </a:xfrm>
          <a:prstGeom prst="rect">
            <a:avLst/>
          </a:prstGeom>
        </p:spPr>
      </p:pic>
      <p:pic>
        <p:nvPicPr>
          <p:cNvPr id="5" name="Picture 4">
            <a:extLst>
              <a:ext uri="{FF2B5EF4-FFF2-40B4-BE49-F238E27FC236}">
                <a16:creationId xmlns:a16="http://schemas.microsoft.com/office/drawing/2014/main" id="{C91A00C4-8EB3-1766-280D-0AF592A291F7}"/>
              </a:ext>
            </a:extLst>
          </p:cNvPr>
          <p:cNvPicPr>
            <a:picLocks noChangeAspect="1"/>
          </p:cNvPicPr>
          <p:nvPr/>
        </p:nvPicPr>
        <p:blipFill>
          <a:blip r:embed="rId5"/>
          <a:stretch>
            <a:fillRect/>
          </a:stretch>
        </p:blipFill>
        <p:spPr>
          <a:xfrm>
            <a:off x="4368968" y="1976689"/>
            <a:ext cx="988512" cy="317736"/>
          </a:xfrm>
          <a:prstGeom prst="rect">
            <a:avLst/>
          </a:prstGeom>
        </p:spPr>
      </p:pic>
      <p:pic>
        <p:nvPicPr>
          <p:cNvPr id="7" name="Picture 6">
            <a:extLst>
              <a:ext uri="{FF2B5EF4-FFF2-40B4-BE49-F238E27FC236}">
                <a16:creationId xmlns:a16="http://schemas.microsoft.com/office/drawing/2014/main" id="{FF8FB56C-58FD-6D44-321B-85583EB433EF}"/>
              </a:ext>
            </a:extLst>
          </p:cNvPr>
          <p:cNvPicPr>
            <a:picLocks noChangeAspect="1"/>
          </p:cNvPicPr>
          <p:nvPr/>
        </p:nvPicPr>
        <p:blipFill>
          <a:blip r:embed="rId6"/>
          <a:stretch>
            <a:fillRect/>
          </a:stretch>
        </p:blipFill>
        <p:spPr>
          <a:xfrm>
            <a:off x="244963" y="2907477"/>
            <a:ext cx="2133600" cy="647700"/>
          </a:xfrm>
          <a:prstGeom prst="rect">
            <a:avLst/>
          </a:prstGeom>
        </p:spPr>
      </p:pic>
      <p:sp>
        <p:nvSpPr>
          <p:cNvPr id="8" name="TextBox 7">
            <a:extLst>
              <a:ext uri="{FF2B5EF4-FFF2-40B4-BE49-F238E27FC236}">
                <a16:creationId xmlns:a16="http://schemas.microsoft.com/office/drawing/2014/main" id="{09EE207E-24C3-6CE8-29EC-978844868B4B}"/>
              </a:ext>
            </a:extLst>
          </p:cNvPr>
          <p:cNvSpPr txBox="1"/>
          <p:nvPr/>
        </p:nvSpPr>
        <p:spPr>
          <a:xfrm>
            <a:off x="67721" y="3554008"/>
            <a:ext cx="5135027"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4.</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Calculate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task difficulty weight</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and</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a:t>
            </a:r>
          </a:p>
        </p:txBody>
      </p:sp>
      <p:pic>
        <p:nvPicPr>
          <p:cNvPr id="15" name="Picture 14">
            <a:extLst>
              <a:ext uri="{FF2B5EF4-FFF2-40B4-BE49-F238E27FC236}">
                <a16:creationId xmlns:a16="http://schemas.microsoft.com/office/drawing/2014/main" id="{805E13E8-4C63-6E1A-806F-59E9BA97A9EB}"/>
              </a:ext>
            </a:extLst>
          </p:cNvPr>
          <p:cNvPicPr>
            <a:picLocks noChangeAspect="1"/>
          </p:cNvPicPr>
          <p:nvPr/>
        </p:nvPicPr>
        <p:blipFill>
          <a:blip r:embed="rId7"/>
          <a:stretch>
            <a:fillRect/>
          </a:stretch>
        </p:blipFill>
        <p:spPr>
          <a:xfrm>
            <a:off x="244963" y="4018621"/>
            <a:ext cx="4851400" cy="558800"/>
          </a:xfrm>
          <a:prstGeom prst="rect">
            <a:avLst/>
          </a:prstGeom>
        </p:spPr>
      </p:pic>
      <p:pic>
        <p:nvPicPr>
          <p:cNvPr id="16" name="Picture 15">
            <a:extLst>
              <a:ext uri="{FF2B5EF4-FFF2-40B4-BE49-F238E27FC236}">
                <a16:creationId xmlns:a16="http://schemas.microsoft.com/office/drawing/2014/main" id="{3DACA9EA-765F-C379-B896-83BB62EDF283}"/>
              </a:ext>
            </a:extLst>
          </p:cNvPr>
          <p:cNvPicPr>
            <a:picLocks noChangeAspect="1"/>
          </p:cNvPicPr>
          <p:nvPr/>
        </p:nvPicPr>
        <p:blipFill>
          <a:blip r:embed="rId8"/>
          <a:stretch>
            <a:fillRect/>
          </a:stretch>
        </p:blipFill>
        <p:spPr>
          <a:xfrm>
            <a:off x="263633" y="4692142"/>
            <a:ext cx="2114930" cy="342121"/>
          </a:xfrm>
          <a:prstGeom prst="rect">
            <a:avLst/>
          </a:prstGeom>
        </p:spPr>
      </p:pic>
      <p:pic>
        <p:nvPicPr>
          <p:cNvPr id="18" name="Picture 17">
            <a:extLst>
              <a:ext uri="{FF2B5EF4-FFF2-40B4-BE49-F238E27FC236}">
                <a16:creationId xmlns:a16="http://schemas.microsoft.com/office/drawing/2014/main" id="{556D0960-09E1-08DA-BD4D-0478743275E4}"/>
              </a:ext>
            </a:extLst>
          </p:cNvPr>
          <p:cNvPicPr>
            <a:picLocks noChangeAspect="1"/>
          </p:cNvPicPr>
          <p:nvPr/>
        </p:nvPicPr>
        <p:blipFill>
          <a:blip r:embed="rId9"/>
          <a:stretch>
            <a:fillRect/>
          </a:stretch>
        </p:blipFill>
        <p:spPr>
          <a:xfrm>
            <a:off x="4077574" y="3567270"/>
            <a:ext cx="635000" cy="419100"/>
          </a:xfrm>
          <a:prstGeom prst="rect">
            <a:avLst/>
          </a:prstGeom>
        </p:spPr>
      </p:pic>
      <p:sp>
        <p:nvSpPr>
          <p:cNvPr id="20" name="TextBox 19">
            <a:extLst>
              <a:ext uri="{FF2B5EF4-FFF2-40B4-BE49-F238E27FC236}">
                <a16:creationId xmlns:a16="http://schemas.microsoft.com/office/drawing/2014/main" id="{E3F78B39-5B84-7613-2326-811EC4565859}"/>
              </a:ext>
            </a:extLst>
          </p:cNvPr>
          <p:cNvSpPr txBox="1"/>
          <p:nvPr/>
        </p:nvSpPr>
        <p:spPr>
          <a:xfrm>
            <a:off x="131578" y="5135507"/>
            <a:ext cx="5135027"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5.</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Get</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the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final</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joint</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gradient:</a:t>
            </a:r>
          </a:p>
        </p:txBody>
      </p:sp>
      <p:pic>
        <p:nvPicPr>
          <p:cNvPr id="22" name="Picture 21">
            <a:extLst>
              <a:ext uri="{FF2B5EF4-FFF2-40B4-BE49-F238E27FC236}">
                <a16:creationId xmlns:a16="http://schemas.microsoft.com/office/drawing/2014/main" id="{751C8A5A-B43C-CF87-4889-0A9DC5697170}"/>
              </a:ext>
            </a:extLst>
          </p:cNvPr>
          <p:cNvPicPr>
            <a:picLocks noChangeAspect="1"/>
          </p:cNvPicPr>
          <p:nvPr/>
        </p:nvPicPr>
        <p:blipFill>
          <a:blip r:embed="rId10"/>
          <a:stretch>
            <a:fillRect/>
          </a:stretch>
        </p:blipFill>
        <p:spPr>
          <a:xfrm>
            <a:off x="244963" y="5503759"/>
            <a:ext cx="1883112" cy="538032"/>
          </a:xfrm>
          <a:prstGeom prst="rect">
            <a:avLst/>
          </a:prstGeom>
        </p:spPr>
      </p:pic>
      <p:sp>
        <p:nvSpPr>
          <p:cNvPr id="29" name="TextBox 28">
            <a:extLst>
              <a:ext uri="{FF2B5EF4-FFF2-40B4-BE49-F238E27FC236}">
                <a16:creationId xmlns:a16="http://schemas.microsoft.com/office/drawing/2014/main" id="{2A27B0FE-17FD-38DB-E7FA-DB7562B41BF5}"/>
              </a:ext>
            </a:extLst>
          </p:cNvPr>
          <p:cNvSpPr txBox="1"/>
          <p:nvPr/>
        </p:nvSpPr>
        <p:spPr>
          <a:xfrm>
            <a:off x="2879764" y="4651232"/>
            <a:ext cx="3300537"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(small</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T</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enlarge</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discrepancy</a:t>
            </a:r>
            <a:r>
              <a:rPr lang="zh-CN" altLang="en-US" sz="2000" dirty="0">
                <a:latin typeface="Times New Roman Bold" panose="02020603050405020304" charset="0"/>
                <a:cs typeface="Times New Roman Bold" panose="02020603050405020304" charset="0"/>
                <a:sym typeface="+mn-ea"/>
              </a:rPr>
              <a:t>）</a:t>
            </a:r>
            <a:endParaRPr lang="en-US" altLang="zh-CN" sz="2000" dirty="0">
              <a:latin typeface="Times New Roman Bold" panose="02020603050405020304" charset="0"/>
              <a:cs typeface="Times New Roman Bold" panose="02020603050405020304" charset="0"/>
              <a:sym typeface="+mn-ea"/>
            </a:endParaRPr>
          </a:p>
        </p:txBody>
      </p:sp>
      <p:sp>
        <p:nvSpPr>
          <p:cNvPr id="30" name="TextBox 29">
            <a:extLst>
              <a:ext uri="{FF2B5EF4-FFF2-40B4-BE49-F238E27FC236}">
                <a16:creationId xmlns:a16="http://schemas.microsoft.com/office/drawing/2014/main" id="{91190AA6-80F2-70E9-A476-B74FF468D6C1}"/>
              </a:ext>
            </a:extLst>
          </p:cNvPr>
          <p:cNvSpPr txBox="1"/>
          <p:nvPr/>
        </p:nvSpPr>
        <p:spPr>
          <a:xfrm>
            <a:off x="2862206" y="3055975"/>
            <a:ext cx="3649387" cy="400110"/>
          </a:xfrm>
          <a:prstGeom prst="rect">
            <a:avLst/>
          </a:prstGeom>
          <a:noFill/>
        </p:spPr>
        <p:txBody>
          <a:bodyPr wrap="square" rtlCol="0">
            <a:spAutoFit/>
          </a:bodyPr>
          <a:lstStyle/>
          <a:p>
            <a:r>
              <a:rPr lang="en-US" altLang="zh-CN" sz="2000" dirty="0">
                <a:latin typeface="Times New Roman Bold" panose="02020603050405020304" charset="0"/>
                <a:cs typeface="Times New Roman Bold" panose="02020603050405020304" charset="0"/>
                <a:sym typeface="+mn-ea"/>
              </a:rPr>
              <a:t>(small </a:t>
            </a:r>
            <a:r>
              <a:rPr lang="en-US" altLang="zh-CN" sz="2000" dirty="0" err="1">
                <a:latin typeface="Times New Roman Bold" panose="02020603050405020304" charset="0"/>
                <a:cs typeface="Times New Roman Bold" panose="02020603050405020304" charset="0"/>
                <a:sym typeface="+mn-ea"/>
              </a:rPr>
              <a:t>lri</a:t>
            </a:r>
            <a:r>
              <a:rPr lang="en-US" altLang="zh-CN" sz="2000" dirty="0">
                <a:latin typeface="Times New Roman Bold" panose="02020603050405020304" charset="0"/>
                <a:cs typeface="Times New Roman Bold" panose="02020603050405020304" charset="0"/>
                <a:sym typeface="+mn-ea"/>
              </a:rPr>
              <a:t> </a:t>
            </a:r>
            <a:r>
              <a:rPr lang="zh-CN" altLang="en-US" sz="2000" dirty="0">
                <a:latin typeface="Times New Roman Bold" panose="02020603050405020304" charset="0"/>
                <a:cs typeface="Times New Roman Bold" panose="02020603050405020304" charset="0"/>
                <a:sym typeface="+mn-ea"/>
              </a:rPr>
              <a:t> </a:t>
            </a:r>
            <a:r>
              <a:rPr lang="en-US" altLang="zh-CN" sz="2000" dirty="0">
                <a:latin typeface="Times New Roman Bold" panose="02020603050405020304" charset="0"/>
                <a:cs typeface="Times New Roman Bold" panose="02020603050405020304" charset="0"/>
                <a:sym typeface="+mn-ea"/>
              </a:rPr>
              <a:t>for fast learning rate)</a:t>
            </a:r>
          </a:p>
        </p:txBody>
      </p:sp>
      <p:pic>
        <p:nvPicPr>
          <p:cNvPr id="32" name="Picture 31">
            <a:extLst>
              <a:ext uri="{FF2B5EF4-FFF2-40B4-BE49-F238E27FC236}">
                <a16:creationId xmlns:a16="http://schemas.microsoft.com/office/drawing/2014/main" id="{927691E7-EF2E-4320-6AFE-098E6E217339}"/>
              </a:ext>
            </a:extLst>
          </p:cNvPr>
          <p:cNvPicPr>
            <a:picLocks noChangeAspect="1"/>
          </p:cNvPicPr>
          <p:nvPr/>
        </p:nvPicPr>
        <p:blipFill>
          <a:blip r:embed="rId11"/>
          <a:stretch>
            <a:fillRect/>
          </a:stretch>
        </p:blipFill>
        <p:spPr>
          <a:xfrm>
            <a:off x="3634740" y="3083687"/>
            <a:ext cx="342900" cy="355600"/>
          </a:xfrm>
          <a:prstGeom prst="rect">
            <a:avLst/>
          </a:prstGeom>
        </p:spPr>
      </p:pic>
      <p:pic>
        <p:nvPicPr>
          <p:cNvPr id="33" name="Picture 32">
            <a:extLst>
              <a:ext uri="{FF2B5EF4-FFF2-40B4-BE49-F238E27FC236}">
                <a16:creationId xmlns:a16="http://schemas.microsoft.com/office/drawing/2014/main" id="{AFB68C68-1B10-ED55-F104-B08ED152EF47}"/>
              </a:ext>
            </a:extLst>
          </p:cNvPr>
          <p:cNvPicPr>
            <a:picLocks noChangeAspect="1"/>
          </p:cNvPicPr>
          <p:nvPr/>
        </p:nvPicPr>
        <p:blipFill>
          <a:blip r:embed="rId12"/>
          <a:stretch>
            <a:fillRect/>
          </a:stretch>
        </p:blipFill>
        <p:spPr>
          <a:xfrm>
            <a:off x="7238146" y="870194"/>
            <a:ext cx="4887124" cy="5452763"/>
          </a:xfrm>
          <a:prstGeom prst="rect">
            <a:avLst/>
          </a:prstGeom>
        </p:spPr>
      </p:pic>
    </p:spTree>
    <p:extLst>
      <p:ext uri="{BB962C8B-B14F-4D97-AF65-F5344CB8AC3E}">
        <p14:creationId xmlns:p14="http://schemas.microsoft.com/office/powerpoint/2010/main" val="2789216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84C8AAF4-130E-3F4E-B8FA-AE8BCF9EBD05}"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48</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4">
            <a:extLst>
              <a:ext uri="{FF2B5EF4-FFF2-40B4-BE49-F238E27FC236}">
                <a16:creationId xmlns:a16="http://schemas.microsoft.com/office/drawing/2014/main" id="{F7151E23-0DF3-B58B-7F6F-45978F364700}"/>
              </a:ext>
            </a:extLst>
          </p:cNvPr>
          <p:cNvSpPr txBox="1"/>
          <p:nvPr/>
        </p:nvSpPr>
        <p:spPr>
          <a:xfrm>
            <a:off x="138595" y="1047168"/>
            <a:ext cx="11831762" cy="2135393"/>
          </a:xfrm>
          <a:prstGeom prst="rect">
            <a:avLst/>
          </a:prstGeom>
          <a:noFill/>
        </p:spPr>
        <p:txBody>
          <a:bodyPr wrap="square">
            <a:spAutoFit/>
          </a:bodyPr>
          <a:lstStyle/>
          <a:p>
            <a:r>
              <a:rPr lang="en-US" altLang="zh-CN" b="1" dirty="0">
                <a:latin typeface="Times New Roman Bold" panose="02020603050405020304" charset="0"/>
                <a:cs typeface="Times New Roman Bold" panose="02020603050405020304" charset="0"/>
                <a:sym typeface="+mn-ea"/>
              </a:rPr>
              <a:t>Challenges:</a:t>
            </a:r>
          </a:p>
          <a:p>
            <a:pPr marL="457200" indent="-457200" algn="just">
              <a:lnSpc>
                <a:spcPct val="150000"/>
              </a:lnSpc>
              <a:spcBef>
                <a:spcPts val="250"/>
              </a:spcBef>
              <a:buAutoNum type="arabicPeriod"/>
            </a:pPr>
            <a:r>
              <a:rPr lang="en-US" altLang="zh-CN" kern="100" dirty="0">
                <a:latin typeface="Times New Roman" panose="02020603050405020304" pitchFamily="18" charset="0"/>
              </a:rPr>
              <a:t>Efficiently</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a:t>
            </a:r>
            <a:r>
              <a:rPr lang="zh-CN" altLang="en-US" kern="100" dirty="0">
                <a:latin typeface="Times New Roman" panose="02020603050405020304" pitchFamily="18" charset="0"/>
              </a:rPr>
              <a:t> </a:t>
            </a:r>
            <a:r>
              <a:rPr lang="en-US" altLang="zh-CN" kern="100" dirty="0">
                <a:latin typeface="Times New Roman" panose="02020603050405020304" pitchFamily="18" charset="0"/>
              </a:rPr>
              <a:t>high-SNR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signals</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ample</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p>
          <a:p>
            <a:pPr marL="914400" lvl="1" indent="-457200" algn="just">
              <a:lnSpc>
                <a:spcPct val="150000"/>
              </a:lnSpc>
              <a:spcBef>
                <a:spcPts val="250"/>
              </a:spcBef>
              <a:buFont typeface="Arial" panose="020B0604020202020204" pitchFamily="34" charset="0"/>
              <a:buChar char="•"/>
            </a:pPr>
            <a:r>
              <a:rPr lang="en-US" altLang="zh-CN" kern="100" dirty="0">
                <a:solidFill>
                  <a:srgbClr val="FF0000"/>
                </a:solidFill>
                <a:latin typeface="Times New Roman" panose="02020603050405020304" pitchFamily="18" charset="0"/>
              </a:rPr>
              <a:t>Assess</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signal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SNR</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without</a:t>
            </a:r>
            <a:r>
              <a:rPr lang="zh-CN" altLang="en-US" kern="100" dirty="0">
                <a:latin typeface="Times New Roman" panose="02020603050405020304" pitchFamily="18" charset="0"/>
              </a:rPr>
              <a:t> </a:t>
            </a:r>
            <a:r>
              <a:rPr lang="en-US" altLang="zh-CN" kern="100" dirty="0">
                <a:latin typeface="Times New Roman" panose="02020603050405020304" pitchFamily="18" charset="0"/>
              </a:rPr>
              <a:t>ground</a:t>
            </a:r>
            <a:r>
              <a:rPr lang="zh-CN" altLang="en-US" kern="100" dirty="0">
                <a:latin typeface="Times New Roman" panose="02020603050405020304" pitchFamily="18" charset="0"/>
              </a:rPr>
              <a:t> </a:t>
            </a:r>
            <a:r>
              <a:rPr lang="en-US" altLang="zh-CN" kern="100" dirty="0">
                <a:latin typeface="Times New Roman" panose="02020603050405020304" pitchFamily="18" charset="0"/>
              </a:rPr>
              <a:t>truth.</a:t>
            </a:r>
          </a:p>
          <a:p>
            <a:pPr marL="914400" lvl="1" indent="-457200" algn="just">
              <a:lnSpc>
                <a:spcPct val="150000"/>
              </a:lnSpc>
              <a:spcBef>
                <a:spcPts val="250"/>
              </a:spcBef>
              <a:buFont typeface="Arial" panose="020B0604020202020204" pitchFamily="34" charset="0"/>
              <a:buChar char="•"/>
            </a:pPr>
            <a:r>
              <a:rPr lang="en-US" altLang="zh-CN" kern="100" dirty="0">
                <a:latin typeface="Times New Roman" panose="02020603050405020304" pitchFamily="18" charset="0"/>
              </a:rPr>
              <a:t>Search</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high-SNR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within</a:t>
            </a:r>
            <a:r>
              <a:rPr lang="zh-CN" altLang="en-US" kern="100" dirty="0">
                <a:latin typeface="Times New Roman" panose="02020603050405020304" pitchFamily="18" charset="0"/>
              </a:rPr>
              <a:t> </a:t>
            </a:r>
            <a:r>
              <a:rPr lang="en-US" altLang="zh-CN" kern="100" dirty="0">
                <a:latin typeface="Times New Roman" panose="02020603050405020304" pitchFamily="18" charset="0"/>
              </a:rPr>
              <a:t>a</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highly</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discontinuous</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space</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Learning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common</a:t>
            </a:r>
            <a:r>
              <a:rPr lang="zh-CN" altLang="en-US" kern="100" dirty="0">
                <a:latin typeface="Times New Roman" panose="02020603050405020304" pitchFamily="18" charset="0"/>
              </a:rPr>
              <a:t> </a:t>
            </a:r>
            <a:r>
              <a:rPr lang="en-US" altLang="zh-CN" kern="100" dirty="0">
                <a:latin typeface="Times New Roman" panose="02020603050405020304" pitchFamily="18" charset="0"/>
              </a:rPr>
              <a:t>representations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from</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unlabeled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radar</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signals</a:t>
            </a:r>
            <a:r>
              <a:rPr lang="zh-CN" altLang="en-US" kern="100" dirty="0">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assist</a:t>
            </a:r>
            <a:r>
              <a:rPr lang="zh-CN" altLang="en-US" kern="100" dirty="0">
                <a:latin typeface="Times New Roman" panose="02020603050405020304" pitchFamily="18" charset="0"/>
              </a:rPr>
              <a:t> </a:t>
            </a:r>
            <a:r>
              <a:rPr lang="en-US" altLang="zh-CN" kern="100" dirty="0">
                <a:latin typeface="Times New Roman" panose="02020603050405020304" pitchFamily="18" charset="0"/>
              </a:rPr>
              <a:t>supervised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training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p>
        </p:txBody>
      </p:sp>
      <p:sp>
        <p:nvSpPr>
          <p:cNvPr id="15" name="TextBox 14">
            <a:extLst>
              <a:ext uri="{FF2B5EF4-FFF2-40B4-BE49-F238E27FC236}">
                <a16:creationId xmlns:a16="http://schemas.microsoft.com/office/drawing/2014/main" id="{307E9C89-58E7-3B30-7551-1D291302F725}"/>
              </a:ext>
            </a:extLst>
          </p:cNvPr>
          <p:cNvSpPr txBox="1"/>
          <p:nvPr/>
        </p:nvSpPr>
        <p:spPr>
          <a:xfrm>
            <a:off x="81274" y="5227984"/>
            <a:ext cx="5900433" cy="458074"/>
          </a:xfrm>
          <a:prstGeom prst="rect">
            <a:avLst/>
          </a:prstGeom>
          <a:noFill/>
        </p:spPr>
        <p:txBody>
          <a:bodyPr wrap="square" rtlCol="0">
            <a:spAutoFit/>
          </a:bodyPr>
          <a:lstStyle/>
          <a:p>
            <a:pPr algn="ctr">
              <a:lnSpc>
                <a:spcPct val="150000"/>
              </a:lnSpc>
            </a:pP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extracted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form</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adjacent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points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t>
            </a:r>
            <a:r>
              <a:rPr lang="en-US" altLang="zh-CN" dirty="0">
                <a:solidFill>
                  <a:srgbClr val="FF0000"/>
                </a:solidFill>
                <a:latin typeface="Times New Roman Bold" panose="02020603050405020304" charset="0"/>
                <a:cs typeface="Times New Roman Bold" panose="02020603050405020304" charset="0"/>
                <a:sym typeface="+mn-ea"/>
              </a:rPr>
              <a:t>distance</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3cm</a:t>
            </a:r>
            <a:r>
              <a:rPr lang="en-US" altLang="zh-CN" dirty="0">
                <a:latin typeface="Times New Roman Bold" panose="02020603050405020304" charset="0"/>
                <a:cs typeface="Times New Roman Bold" panose="02020603050405020304" charset="0"/>
                <a:sym typeface="+mn-ea"/>
              </a:rPr>
              <a:t>)</a:t>
            </a:r>
          </a:p>
        </p:txBody>
      </p:sp>
      <p:pic>
        <p:nvPicPr>
          <p:cNvPr id="11" name="Picture 10">
            <a:extLst>
              <a:ext uri="{FF2B5EF4-FFF2-40B4-BE49-F238E27FC236}">
                <a16:creationId xmlns:a16="http://schemas.microsoft.com/office/drawing/2014/main" id="{814BF81E-52BB-D9AB-3A7D-130A8EFF4556}"/>
              </a:ext>
            </a:extLst>
          </p:cNvPr>
          <p:cNvPicPr>
            <a:picLocks noChangeAspect="1"/>
          </p:cNvPicPr>
          <p:nvPr/>
        </p:nvPicPr>
        <p:blipFill>
          <a:blip r:embed="rId3"/>
          <a:stretch>
            <a:fillRect/>
          </a:stretch>
        </p:blipFill>
        <p:spPr>
          <a:xfrm>
            <a:off x="46241" y="3549629"/>
            <a:ext cx="2894293" cy="1769930"/>
          </a:xfrm>
          <a:prstGeom prst="rect">
            <a:avLst/>
          </a:prstGeom>
        </p:spPr>
      </p:pic>
      <p:pic>
        <p:nvPicPr>
          <p:cNvPr id="17" name="Picture 16">
            <a:extLst>
              <a:ext uri="{FF2B5EF4-FFF2-40B4-BE49-F238E27FC236}">
                <a16:creationId xmlns:a16="http://schemas.microsoft.com/office/drawing/2014/main" id="{6759862E-EC69-383A-70E9-FE73797CAA0F}"/>
              </a:ext>
            </a:extLst>
          </p:cNvPr>
          <p:cNvPicPr>
            <a:picLocks noChangeAspect="1"/>
          </p:cNvPicPr>
          <p:nvPr/>
        </p:nvPicPr>
        <p:blipFill>
          <a:blip r:embed="rId4"/>
          <a:stretch>
            <a:fillRect/>
          </a:stretch>
        </p:blipFill>
        <p:spPr>
          <a:xfrm>
            <a:off x="3031491" y="3515797"/>
            <a:ext cx="2894292" cy="1769930"/>
          </a:xfrm>
          <a:prstGeom prst="rect">
            <a:avLst/>
          </a:prstGeom>
        </p:spPr>
      </p:pic>
      <p:pic>
        <p:nvPicPr>
          <p:cNvPr id="19" name="Picture 18">
            <a:extLst>
              <a:ext uri="{FF2B5EF4-FFF2-40B4-BE49-F238E27FC236}">
                <a16:creationId xmlns:a16="http://schemas.microsoft.com/office/drawing/2014/main" id="{7FEC166B-07C3-FB91-BCEE-234217F98D7E}"/>
              </a:ext>
            </a:extLst>
          </p:cNvPr>
          <p:cNvPicPr>
            <a:picLocks noChangeAspect="1"/>
          </p:cNvPicPr>
          <p:nvPr/>
        </p:nvPicPr>
        <p:blipFill>
          <a:blip r:embed="rId5"/>
          <a:stretch>
            <a:fillRect/>
          </a:stretch>
        </p:blipFill>
        <p:spPr>
          <a:xfrm>
            <a:off x="6241527" y="3425624"/>
            <a:ext cx="3056180" cy="1868928"/>
          </a:xfrm>
          <a:prstGeom prst="rect">
            <a:avLst/>
          </a:prstGeom>
        </p:spPr>
      </p:pic>
      <p:pic>
        <p:nvPicPr>
          <p:cNvPr id="21" name="Picture 20">
            <a:extLst>
              <a:ext uri="{FF2B5EF4-FFF2-40B4-BE49-F238E27FC236}">
                <a16:creationId xmlns:a16="http://schemas.microsoft.com/office/drawing/2014/main" id="{2CDD627E-F319-FFC0-24A6-C2614E7CB1EC}"/>
              </a:ext>
            </a:extLst>
          </p:cNvPr>
          <p:cNvPicPr>
            <a:picLocks noChangeAspect="1"/>
          </p:cNvPicPr>
          <p:nvPr/>
        </p:nvPicPr>
        <p:blipFill>
          <a:blip r:embed="rId6"/>
          <a:stretch>
            <a:fillRect/>
          </a:stretch>
        </p:blipFill>
        <p:spPr>
          <a:xfrm>
            <a:off x="9297707" y="3482060"/>
            <a:ext cx="2894293" cy="1769930"/>
          </a:xfrm>
          <a:prstGeom prst="rect">
            <a:avLst/>
          </a:prstGeom>
        </p:spPr>
      </p:pic>
      <p:sp>
        <p:nvSpPr>
          <p:cNvPr id="22" name="TextBox 21">
            <a:extLst>
              <a:ext uri="{FF2B5EF4-FFF2-40B4-BE49-F238E27FC236}">
                <a16:creationId xmlns:a16="http://schemas.microsoft.com/office/drawing/2014/main" id="{9F27B88D-8993-C35D-CF24-3AE270D990BC}"/>
              </a:ext>
            </a:extLst>
          </p:cNvPr>
          <p:cNvSpPr txBox="1"/>
          <p:nvPr/>
        </p:nvSpPr>
        <p:spPr>
          <a:xfrm>
            <a:off x="6096000" y="5303151"/>
            <a:ext cx="6798042" cy="369332"/>
          </a:xfrm>
          <a:prstGeom prst="rect">
            <a:avLst/>
          </a:prstGeom>
          <a:noFill/>
        </p:spPr>
        <p:txBody>
          <a:bodyPr wrap="square" rtlCol="0">
            <a:spAutoFit/>
          </a:bodyPr>
          <a:lstStyle/>
          <a:p>
            <a:pPr algn="ctr"/>
            <a:r>
              <a:rPr lang="en-US" altLang="zh-CN" dirty="0">
                <a:latin typeface="Times New Roman Bold" panose="02020603050405020304" charset="0"/>
                <a:cs typeface="Times New Roman Bold" panose="02020603050405020304" charset="0"/>
                <a:sym typeface="+mn-ea"/>
              </a:rPr>
              <a:t>Inference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radar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collected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from</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new</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scenario</a:t>
            </a:r>
          </a:p>
        </p:txBody>
      </p:sp>
      <p:sp>
        <p:nvSpPr>
          <p:cNvPr id="28" name="矩形 32">
            <a:extLst>
              <a:ext uri="{FF2B5EF4-FFF2-40B4-BE49-F238E27FC236}">
                <a16:creationId xmlns:a16="http://schemas.microsoft.com/office/drawing/2014/main" id="{BBFC151C-64CC-0764-90A5-537D202DE1A0}"/>
              </a:ext>
            </a:extLst>
          </p:cNvPr>
          <p:cNvSpPr/>
          <p:nvPr/>
        </p:nvSpPr>
        <p:spPr>
          <a:xfrm flipH="1">
            <a:off x="6054476" y="3279164"/>
            <a:ext cx="61048" cy="2498122"/>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6">
            <a:extLst>
              <a:ext uri="{FF2B5EF4-FFF2-40B4-BE49-F238E27FC236}">
                <a16:creationId xmlns:a16="http://schemas.microsoft.com/office/drawing/2014/main" id="{637B04C9-4635-2061-AB53-FE1630C112FB}"/>
              </a:ext>
            </a:extLst>
          </p:cNvPr>
          <p:cNvPicPr>
            <a:picLocks noChangeAspect="1"/>
          </p:cNvPicPr>
          <p:nvPr/>
        </p:nvPicPr>
        <p:blipFill>
          <a:blip r:embed="rId7">
            <a:extLst>
              <a:ext uri="{28A0092B-C50C-407E-A947-70E740481C1C}">
                <a14:useLocalDpi xmlns:a14="http://schemas.microsoft.com/office/drawing/2010/main"/>
              </a:ext>
            </a:extLst>
          </a:blip>
          <a:srcRect l="-3" r="-9360"/>
          <a:stretch/>
        </p:blipFill>
        <p:spPr>
          <a:xfrm>
            <a:off x="0" y="50319"/>
            <a:ext cx="3670299" cy="717897"/>
          </a:xfrm>
          <a:prstGeom prst="rect">
            <a:avLst/>
          </a:prstGeom>
        </p:spPr>
      </p:pic>
      <p:sp>
        <p:nvSpPr>
          <p:cNvPr id="23" name="矩形 22">
            <a:extLst>
              <a:ext uri="{FF2B5EF4-FFF2-40B4-BE49-F238E27FC236}">
                <a16:creationId xmlns:a16="http://schemas.microsoft.com/office/drawing/2014/main" id="{85C5E4EA-4D01-64E4-72D8-861E395C74CE}"/>
              </a:ext>
            </a:extLst>
          </p:cNvPr>
          <p:cNvSpPr/>
          <p:nvPr/>
        </p:nvSpPr>
        <p:spPr>
          <a:xfrm>
            <a:off x="3794873" y="162377"/>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1252D63-9590-0F85-F6D6-E8C79C5B4B43}"/>
              </a:ext>
            </a:extLst>
          </p:cNvPr>
          <p:cNvSpPr/>
          <p:nvPr/>
        </p:nvSpPr>
        <p:spPr>
          <a:xfrm>
            <a:off x="3930763" y="162377"/>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ed Rectangle 24">
            <a:extLst>
              <a:ext uri="{FF2B5EF4-FFF2-40B4-BE49-F238E27FC236}">
                <a16:creationId xmlns:a16="http://schemas.microsoft.com/office/drawing/2014/main" id="{53B71EB3-431F-F77B-438A-69D7033404F5}"/>
              </a:ext>
            </a:extLst>
          </p:cNvPr>
          <p:cNvSpPr/>
          <p:nvPr/>
        </p:nvSpPr>
        <p:spPr>
          <a:xfrm>
            <a:off x="4092053" y="174192"/>
            <a:ext cx="66167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dirty="0">
                <a:solidFill>
                  <a:schemeClr val="tx1"/>
                </a:solidFill>
                <a:latin typeface="Times New Roman" panose="02020603050405020304" pitchFamily="18" charset="0"/>
                <a:cs typeface="Times New Roman" panose="02020603050405020304" pitchFamily="18" charset="0"/>
              </a:rPr>
              <a:t>Supplementary Materials</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Chapter</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687160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AFBBD711-6EB2-C041-8D0D-9B73D18068A1}"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5</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文本框 14">
            <a:extLst>
              <a:ext uri="{FF2B5EF4-FFF2-40B4-BE49-F238E27FC236}">
                <a16:creationId xmlns:a16="http://schemas.microsoft.com/office/drawing/2014/main" id="{73EA3555-F300-DD91-A7DC-FF09432336F7}"/>
              </a:ext>
            </a:extLst>
          </p:cNvPr>
          <p:cNvSpPr txBox="1"/>
          <p:nvPr/>
        </p:nvSpPr>
        <p:spPr>
          <a:xfrm>
            <a:off x="26859" y="3900246"/>
            <a:ext cx="11877261" cy="2273892"/>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efficient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algorithm</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high-SNR</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signal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collection.</a:t>
            </a:r>
            <a:endParaRPr lang="en-US" altLang="zh-CN" kern="100" dirty="0">
              <a:latin typeface="Times New Roman" panose="02020603050405020304" pitchFamily="18" charset="0"/>
            </a:endParaRP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realize</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domain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from</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for</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fine-grained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cardiac</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features.</a:t>
            </a:r>
            <a:endParaRPr lang="en-US" altLang="zh-CN" kern="100" dirty="0">
              <a:latin typeface="Times New Roman" panose="02020603050405020304" pitchFamily="18" charset="0"/>
            </a:endParaRPr>
          </a:p>
          <a:p>
            <a:pPr marL="457200" indent="-457200" algn="just">
              <a:lnSpc>
                <a:spcPct val="150000"/>
              </a:lnSpc>
              <a:spcBef>
                <a:spcPts val="250"/>
              </a:spcBef>
              <a:buAutoNum type="arabicPeriod"/>
            </a:pPr>
            <a:r>
              <a:rPr lang="en-US" altLang="zh-CN" kern="100" dirty="0">
                <a:latin typeface="Times New Roman" panose="02020603050405020304" pitchFamily="18" charset="0"/>
              </a:rPr>
              <a:t>Realize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long-term</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ECG</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recovery</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while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mitigating the real-world 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movement,</a:t>
            </a:r>
            <a:r>
              <a:rPr lang="zh-CN" altLang="en-US" kern="100" dirty="0">
                <a:latin typeface="Times New Roman" panose="02020603050405020304" pitchFamily="18" charset="0"/>
              </a:rPr>
              <a:t> </a:t>
            </a:r>
            <a:r>
              <a:rPr lang="en-CN" altLang="zh-CN" kern="100" dirty="0">
                <a:latin typeface="Times New Roman" panose="02020603050405020304" pitchFamily="18" charset="0"/>
              </a:rPr>
              <a:t>constant</a:t>
            </a:r>
            <a:r>
              <a:rPr lang="zh-CN" altLang="en-US" kern="100" dirty="0">
                <a:latin typeface="Times New Roman" panose="02020603050405020304" pitchFamily="18" charset="0"/>
              </a:rPr>
              <a:t> </a:t>
            </a:r>
            <a:r>
              <a:rPr lang="en-US" altLang="zh-CN" kern="100" dirty="0">
                <a:latin typeface="Times New Roman" panose="02020603050405020304" pitchFamily="18" charset="0"/>
              </a:rPr>
              <a:t>noise)</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Alleviate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data</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scarcity</a:t>
            </a:r>
            <a:r>
              <a:rPr lang="zh-CN" altLang="en-US" kern="100" dirty="0">
                <a:solidFill>
                  <a:srgbClr val="FF0000"/>
                </a:solidFill>
                <a:latin typeface="Times New Roman" panose="02020603050405020304" pitchFamily="18" charset="0"/>
              </a:rPr>
              <a:t> </a:t>
            </a:r>
            <a:r>
              <a:rPr lang="en-CN"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deployment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new</a:t>
            </a:r>
            <a:r>
              <a:rPr lang="zh-CN" altLang="en-US" kern="100" dirty="0">
                <a:latin typeface="Times New Roman" panose="02020603050405020304" pitchFamily="18" charset="0"/>
              </a:rPr>
              <a:t> </a:t>
            </a:r>
            <a:r>
              <a:rPr lang="en-US" altLang="zh-CN" kern="100" dirty="0">
                <a:latin typeface="Times New Roman" panose="02020603050405020304" pitchFamily="18" charset="0"/>
              </a:rPr>
              <a:t>scenarios</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limited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data</a:t>
            </a:r>
            <a:r>
              <a:rPr lang="en-US" altLang="zh-CN" kern="100" dirty="0">
                <a:latin typeface="Times New Roman" panose="02020603050405020304" pitchFamily="18" charset="0"/>
              </a:rPr>
              <a:t>.</a:t>
            </a:r>
          </a:p>
        </p:txBody>
      </p:sp>
      <p:grpSp>
        <p:nvGrpSpPr>
          <p:cNvPr id="7" name="Group 6">
            <a:extLst>
              <a:ext uri="{FF2B5EF4-FFF2-40B4-BE49-F238E27FC236}">
                <a16:creationId xmlns:a16="http://schemas.microsoft.com/office/drawing/2014/main" id="{D6D88F9A-5C22-52D5-1EA4-E3261E6EC622}"/>
              </a:ext>
            </a:extLst>
          </p:cNvPr>
          <p:cNvGrpSpPr/>
          <p:nvPr/>
        </p:nvGrpSpPr>
        <p:grpSpPr>
          <a:xfrm>
            <a:off x="-1" y="851512"/>
            <a:ext cx="12165625" cy="3205785"/>
            <a:chOff x="-1" y="3271048"/>
            <a:chExt cx="12165625" cy="3205785"/>
          </a:xfrm>
        </p:grpSpPr>
        <p:pic>
          <p:nvPicPr>
            <p:cNvPr id="16" name="图片 4">
              <a:extLst>
                <a:ext uri="{FF2B5EF4-FFF2-40B4-BE49-F238E27FC236}">
                  <a16:creationId xmlns:a16="http://schemas.microsoft.com/office/drawing/2014/main" id="{6D13E279-D484-12CB-A709-47A1FDADA92C}"/>
                </a:ext>
              </a:extLst>
            </p:cNvPr>
            <p:cNvPicPr>
              <a:picLocks noChangeAspect="1"/>
            </p:cNvPicPr>
            <p:nvPr/>
          </p:nvPicPr>
          <p:blipFill>
            <a:blip r:embed="rId3"/>
            <a:stretch>
              <a:fillRect/>
            </a:stretch>
          </p:blipFill>
          <p:spPr>
            <a:xfrm>
              <a:off x="1166393" y="6146633"/>
              <a:ext cx="1392534" cy="330200"/>
            </a:xfrm>
            <a:prstGeom prst="rect">
              <a:avLst/>
            </a:prstGeom>
          </p:spPr>
        </p:pic>
        <p:pic>
          <p:nvPicPr>
            <p:cNvPr id="17" name="图片 2">
              <a:extLst>
                <a:ext uri="{FF2B5EF4-FFF2-40B4-BE49-F238E27FC236}">
                  <a16:creationId xmlns:a16="http://schemas.microsoft.com/office/drawing/2014/main" id="{02DD3F79-3BDB-9CE6-244D-CFA9E7B22082}"/>
                </a:ext>
              </a:extLst>
            </p:cNvPr>
            <p:cNvPicPr>
              <a:picLocks noChangeAspect="1"/>
            </p:cNvPicPr>
            <p:nvPr/>
          </p:nvPicPr>
          <p:blipFill>
            <a:blip r:embed="rId4">
              <a:extLst>
                <a:ext uri="{28A0092B-C50C-407E-A947-70E740481C1C}">
                  <a14:useLocalDpi xmlns:a14="http://schemas.microsoft.com/office/drawing/2010/main" val="0"/>
                </a:ext>
              </a:extLst>
            </a:blip>
            <a:srcRect l="1321" t="28738" r="83219" b="45195"/>
            <a:stretch/>
          </p:blipFill>
          <p:spPr>
            <a:xfrm>
              <a:off x="0" y="3859479"/>
              <a:ext cx="1872652" cy="2043672"/>
            </a:xfrm>
            <a:prstGeom prst="rect">
              <a:avLst/>
            </a:prstGeom>
          </p:spPr>
        </p:pic>
        <p:pic>
          <p:nvPicPr>
            <p:cNvPr id="18" name="Picture 17" descr="A red and green circuit board&#10;&#10;Description automatically generated">
              <a:extLst>
                <a:ext uri="{FF2B5EF4-FFF2-40B4-BE49-F238E27FC236}">
                  <a16:creationId xmlns:a16="http://schemas.microsoft.com/office/drawing/2014/main" id="{6F31CCE5-8276-6694-FBC6-35FA3CB3B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194" y="3993247"/>
              <a:ext cx="2186527" cy="1639895"/>
            </a:xfrm>
            <a:prstGeom prst="rect">
              <a:avLst/>
            </a:prstGeom>
          </p:spPr>
        </p:pic>
        <p:pic>
          <p:nvPicPr>
            <p:cNvPr id="19" name="Picture 18">
              <a:extLst>
                <a:ext uri="{FF2B5EF4-FFF2-40B4-BE49-F238E27FC236}">
                  <a16:creationId xmlns:a16="http://schemas.microsoft.com/office/drawing/2014/main" id="{B44B0D8C-0F54-8950-5736-C075ECC9A2FA}"/>
                </a:ext>
              </a:extLst>
            </p:cNvPr>
            <p:cNvPicPr>
              <a:picLocks noChangeAspect="1"/>
            </p:cNvPicPr>
            <p:nvPr/>
          </p:nvPicPr>
          <p:blipFill>
            <a:blip r:embed="rId6"/>
            <a:stretch>
              <a:fillRect/>
            </a:stretch>
          </p:blipFill>
          <p:spPr>
            <a:xfrm>
              <a:off x="1728622" y="4381507"/>
              <a:ext cx="696701" cy="866169"/>
            </a:xfrm>
            <a:prstGeom prst="rect">
              <a:avLst/>
            </a:prstGeom>
          </p:spPr>
        </p:pic>
        <p:pic>
          <p:nvPicPr>
            <p:cNvPr id="27" name="Picture 26">
              <a:extLst>
                <a:ext uri="{FF2B5EF4-FFF2-40B4-BE49-F238E27FC236}">
                  <a16:creationId xmlns:a16="http://schemas.microsoft.com/office/drawing/2014/main" id="{63A634F9-0682-D89F-249D-86219DB2F079}"/>
                </a:ext>
              </a:extLst>
            </p:cNvPr>
            <p:cNvPicPr>
              <a:picLocks noChangeAspect="1"/>
            </p:cNvPicPr>
            <p:nvPr/>
          </p:nvPicPr>
          <p:blipFill>
            <a:blip r:embed="rId7"/>
            <a:stretch>
              <a:fillRect/>
            </a:stretch>
          </p:blipFill>
          <p:spPr>
            <a:xfrm>
              <a:off x="5488172" y="3918752"/>
              <a:ext cx="2984098" cy="1824848"/>
            </a:xfrm>
            <a:prstGeom prst="rect">
              <a:avLst/>
            </a:prstGeom>
          </p:spPr>
        </p:pic>
        <p:pic>
          <p:nvPicPr>
            <p:cNvPr id="30" name="Picture 29">
              <a:extLst>
                <a:ext uri="{FF2B5EF4-FFF2-40B4-BE49-F238E27FC236}">
                  <a16:creationId xmlns:a16="http://schemas.microsoft.com/office/drawing/2014/main" id="{8750DC45-D2D3-E3E7-4F04-F8B1C19C56EC}"/>
                </a:ext>
              </a:extLst>
            </p:cNvPr>
            <p:cNvPicPr>
              <a:picLocks noChangeAspect="1"/>
            </p:cNvPicPr>
            <p:nvPr/>
          </p:nvPicPr>
          <p:blipFill>
            <a:blip r:embed="rId8"/>
            <a:stretch>
              <a:fillRect/>
            </a:stretch>
          </p:blipFill>
          <p:spPr>
            <a:xfrm>
              <a:off x="9181526" y="3918458"/>
              <a:ext cx="2984098" cy="1824848"/>
            </a:xfrm>
            <a:prstGeom prst="rect">
              <a:avLst/>
            </a:prstGeom>
          </p:spPr>
        </p:pic>
        <p:sp>
          <p:nvSpPr>
            <p:cNvPr id="31" name="Down Arrow 30">
              <a:extLst>
                <a:ext uri="{FF2B5EF4-FFF2-40B4-BE49-F238E27FC236}">
                  <a16:creationId xmlns:a16="http://schemas.microsoft.com/office/drawing/2014/main" id="{F40E87B1-185D-AAE1-BB83-3751756F2F97}"/>
                </a:ext>
              </a:extLst>
            </p:cNvPr>
            <p:cNvSpPr/>
            <p:nvPr/>
          </p:nvSpPr>
          <p:spPr>
            <a:xfrm rot="16200000">
              <a:off x="4957050" y="4475885"/>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Down Arrow 35">
              <a:extLst>
                <a:ext uri="{FF2B5EF4-FFF2-40B4-BE49-F238E27FC236}">
                  <a16:creationId xmlns:a16="http://schemas.microsoft.com/office/drawing/2014/main" id="{CBCA0449-5792-3F73-07B6-38E592AE4335}"/>
                </a:ext>
              </a:extLst>
            </p:cNvPr>
            <p:cNvSpPr/>
            <p:nvPr/>
          </p:nvSpPr>
          <p:spPr>
            <a:xfrm rot="16200000">
              <a:off x="8650404" y="4505703"/>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D628BA12-13EF-02B0-7A3D-81F6C38A944E}"/>
                </a:ext>
              </a:extLst>
            </p:cNvPr>
            <p:cNvSpPr txBox="1"/>
            <p:nvPr/>
          </p:nvSpPr>
          <p:spPr>
            <a:xfrm>
              <a:off x="325815" y="5881988"/>
              <a:ext cx="1221021" cy="369332"/>
            </a:xfrm>
            <a:prstGeom prst="rect">
              <a:avLst/>
            </a:prstGeom>
            <a:noFill/>
          </p:spPr>
          <p:txBody>
            <a:bodyPr wrap="square">
              <a:spAutoFit/>
            </a:bodyPr>
            <a:lstStyle/>
            <a:p>
              <a:r>
                <a:rPr lang="en-US" altLang="zh-CN" dirty="0">
                  <a:latin typeface="Times New Roman Bold" panose="02020603050405020304" charset="0"/>
                  <a:cs typeface="Times New Roman Bold" panose="02020603050405020304" charset="0"/>
                  <a:sym typeface="+mn-ea"/>
                </a:rPr>
                <a:t>Vital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t>
              </a:r>
              <a:endParaRPr lang="en-CN" dirty="0"/>
            </a:p>
          </p:txBody>
        </p:sp>
        <p:sp>
          <p:nvSpPr>
            <p:cNvPr id="38" name="文本框 14">
              <a:extLst>
                <a:ext uri="{FF2B5EF4-FFF2-40B4-BE49-F238E27FC236}">
                  <a16:creationId xmlns:a16="http://schemas.microsoft.com/office/drawing/2014/main" id="{1344AD0D-4AD8-0CF3-6CA7-1AEDBD5FC08E}"/>
                </a:ext>
              </a:extLst>
            </p:cNvPr>
            <p:cNvSpPr txBox="1"/>
            <p:nvPr/>
          </p:nvSpPr>
          <p:spPr>
            <a:xfrm>
              <a:off x="3013470" y="5855689"/>
              <a:ext cx="1177973"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Radar</a:t>
              </a:r>
            </a:p>
          </p:txBody>
        </p:sp>
        <p:sp>
          <p:nvSpPr>
            <p:cNvPr id="39" name="文本框 14">
              <a:extLst>
                <a:ext uri="{FF2B5EF4-FFF2-40B4-BE49-F238E27FC236}">
                  <a16:creationId xmlns:a16="http://schemas.microsoft.com/office/drawing/2014/main" id="{0B1CA2E6-4225-516A-A20E-081A536AB26E}"/>
                </a:ext>
              </a:extLst>
            </p:cNvPr>
            <p:cNvSpPr txBox="1"/>
            <p:nvPr/>
          </p:nvSpPr>
          <p:spPr>
            <a:xfrm>
              <a:off x="6214084" y="5881988"/>
              <a:ext cx="1988571"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Processing</a:t>
              </a:r>
            </a:p>
          </p:txBody>
        </p:sp>
        <p:sp>
          <p:nvSpPr>
            <p:cNvPr id="40" name="文本框 14">
              <a:extLst>
                <a:ext uri="{FF2B5EF4-FFF2-40B4-BE49-F238E27FC236}">
                  <a16:creationId xmlns:a16="http://schemas.microsoft.com/office/drawing/2014/main" id="{FECF0C37-4446-9152-5204-4371DA9B194E}"/>
                </a:ext>
              </a:extLst>
            </p:cNvPr>
            <p:cNvSpPr txBox="1"/>
            <p:nvPr/>
          </p:nvSpPr>
          <p:spPr>
            <a:xfrm>
              <a:off x="9884662" y="5881988"/>
              <a:ext cx="2019458"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sp>
          <p:nvSpPr>
            <p:cNvPr id="41" name="文本框 14">
              <a:extLst>
                <a:ext uri="{FF2B5EF4-FFF2-40B4-BE49-F238E27FC236}">
                  <a16:creationId xmlns:a16="http://schemas.microsoft.com/office/drawing/2014/main" id="{6B002C11-317B-13A4-A0B7-066C2FEE660B}"/>
                </a:ext>
              </a:extLst>
            </p:cNvPr>
            <p:cNvSpPr txBox="1"/>
            <p:nvPr/>
          </p:nvSpPr>
          <p:spPr>
            <a:xfrm>
              <a:off x="-1" y="3271048"/>
              <a:ext cx="6096001"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Illustration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for</a:t>
              </a:r>
              <a:r>
                <a:rPr lang="zh-CN" altLang="en-US" b="1" kern="100" dirty="0">
                  <a:latin typeface="Times New Roman" panose="02020603050405020304" pitchFamily="18" charset="0"/>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 </a:t>
              </a:r>
              <a:r>
                <a:rPr lang="en-US" altLang="zh-CN" b="1" kern="100" dirty="0">
                  <a:latin typeface="Times New Roman" panose="02020603050405020304" pitchFamily="18" charset="0"/>
                </a:rPr>
                <a:t>:</a:t>
              </a:r>
              <a:endParaRPr lang="en-US" altLang="zh-CN" kern="100" dirty="0">
                <a:latin typeface="Times New Roman" panose="02020603050405020304" pitchFamily="18" charset="0"/>
              </a:endParaRPr>
            </a:p>
          </p:txBody>
        </p:sp>
      </p:grpSp>
      <p:grpSp>
        <p:nvGrpSpPr>
          <p:cNvPr id="3" name="Group 2">
            <a:extLst>
              <a:ext uri="{FF2B5EF4-FFF2-40B4-BE49-F238E27FC236}">
                <a16:creationId xmlns:a16="http://schemas.microsoft.com/office/drawing/2014/main" id="{EBC32BCE-500D-C648-0660-AAA0B8F49F47}"/>
              </a:ext>
            </a:extLst>
          </p:cNvPr>
          <p:cNvGrpSpPr/>
          <p:nvPr/>
        </p:nvGrpSpPr>
        <p:grpSpPr>
          <a:xfrm>
            <a:off x="808739" y="690902"/>
            <a:ext cx="868965" cy="107163"/>
            <a:chOff x="1668433" y="433529"/>
            <a:chExt cx="868965" cy="107163"/>
          </a:xfrm>
        </p:grpSpPr>
        <p:sp>
          <p:nvSpPr>
            <p:cNvPr id="5" name="Oval 4">
              <a:extLst>
                <a:ext uri="{FF2B5EF4-FFF2-40B4-BE49-F238E27FC236}">
                  <a16:creationId xmlns:a16="http://schemas.microsoft.com/office/drawing/2014/main" id="{52729379-B7B0-D40A-5114-52F7B0158D3F}"/>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Oval 7">
              <a:extLst>
                <a:ext uri="{FF2B5EF4-FFF2-40B4-BE49-F238E27FC236}">
                  <a16:creationId xmlns:a16="http://schemas.microsoft.com/office/drawing/2014/main" id="{1A35D7FD-E523-9EF5-52B7-6F416F8370B4}"/>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Oval 11">
              <a:extLst>
                <a:ext uri="{FF2B5EF4-FFF2-40B4-BE49-F238E27FC236}">
                  <a16:creationId xmlns:a16="http://schemas.microsoft.com/office/drawing/2014/main" id="{BD3DA4B3-4CF9-D5F8-C621-565CDFBAF8AA}"/>
                </a:ext>
              </a:extLst>
            </p:cNvPr>
            <p:cNvSpPr/>
            <p:nvPr/>
          </p:nvSpPr>
          <p:spPr>
            <a:xfrm>
              <a:off x="2176610" y="438526"/>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0" name="Oval 19">
              <a:extLst>
                <a:ext uri="{FF2B5EF4-FFF2-40B4-BE49-F238E27FC236}">
                  <a16:creationId xmlns:a16="http://schemas.microsoft.com/office/drawing/2014/main" id="{23365150-7E36-FED7-2B5F-B9EDDA1A6691}"/>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22" name="矩形 22">
            <a:extLst>
              <a:ext uri="{FF2B5EF4-FFF2-40B4-BE49-F238E27FC236}">
                <a16:creationId xmlns:a16="http://schemas.microsoft.com/office/drawing/2014/main" id="{3384491B-239C-F42E-A7A9-8B61EA4CA00E}"/>
              </a:ext>
            </a:extLst>
          </p:cNvPr>
          <p:cNvSpPr/>
          <p:nvPr/>
        </p:nvSpPr>
        <p:spPr>
          <a:xfrm>
            <a:off x="2480157"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3">
            <a:extLst>
              <a:ext uri="{FF2B5EF4-FFF2-40B4-BE49-F238E27FC236}">
                <a16:creationId xmlns:a16="http://schemas.microsoft.com/office/drawing/2014/main" id="{7FBAE32A-2AE2-58C1-5A6C-D6AD31728A12}"/>
              </a:ext>
            </a:extLst>
          </p:cNvPr>
          <p:cNvSpPr/>
          <p:nvPr/>
        </p:nvSpPr>
        <p:spPr>
          <a:xfrm>
            <a:off x="2616047"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Rounded Rectangle 23">
            <a:extLst>
              <a:ext uri="{FF2B5EF4-FFF2-40B4-BE49-F238E27FC236}">
                <a16:creationId xmlns:a16="http://schemas.microsoft.com/office/drawing/2014/main" id="{150D0152-EBF6-BC10-0B35-D174710D185E}"/>
              </a:ext>
            </a:extLst>
          </p:cNvPr>
          <p:cNvSpPr/>
          <p:nvPr/>
        </p:nvSpPr>
        <p:spPr>
          <a:xfrm>
            <a:off x="85334"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6" name="Rounded Rectangle 25">
            <a:extLst>
              <a:ext uri="{FF2B5EF4-FFF2-40B4-BE49-F238E27FC236}">
                <a16:creationId xmlns:a16="http://schemas.microsoft.com/office/drawing/2014/main" id="{89CEE106-420C-C7E6-7963-D94368257314}"/>
              </a:ext>
            </a:extLst>
          </p:cNvPr>
          <p:cNvSpPr/>
          <p:nvPr/>
        </p:nvSpPr>
        <p:spPr>
          <a:xfrm>
            <a:off x="2849745" y="168985"/>
            <a:ext cx="879336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Research Gaps </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2226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054355D8-4CAF-0F44-AB2C-E8455B87783D}" type="datetime1">
              <a:rPr lang="en-US" altLang="zh-CN" smtClean="0"/>
              <a:t>8/11/25</a:t>
            </a:fld>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6</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6FB48AC-86A2-9213-B9BD-394DBD19E196}"/>
              </a:ext>
            </a:extLst>
          </p:cNvPr>
          <p:cNvGrpSpPr/>
          <p:nvPr/>
        </p:nvGrpSpPr>
        <p:grpSpPr>
          <a:xfrm>
            <a:off x="795677" y="690902"/>
            <a:ext cx="868965" cy="107163"/>
            <a:chOff x="1668433" y="433529"/>
            <a:chExt cx="868965" cy="107163"/>
          </a:xfrm>
        </p:grpSpPr>
        <p:sp>
          <p:nvSpPr>
            <p:cNvPr id="12" name="Oval 11">
              <a:extLst>
                <a:ext uri="{FF2B5EF4-FFF2-40B4-BE49-F238E27FC236}">
                  <a16:creationId xmlns:a16="http://schemas.microsoft.com/office/drawing/2014/main" id="{FA7145D2-1321-4255-AD14-01505BFD1DF3}"/>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2005534-96BF-C004-1A73-280038055D7E}"/>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FEE12DC-A412-9D67-6803-CA84E0B19098}"/>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A0A6554-78B2-E1AF-4C41-C0921DA98333}"/>
                </a:ext>
              </a:extLst>
            </p:cNvPr>
            <p:cNvSpPr/>
            <p:nvPr/>
          </p:nvSpPr>
          <p:spPr>
            <a:xfrm>
              <a:off x="2435232"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18" name="矩形 22">
            <a:extLst>
              <a:ext uri="{FF2B5EF4-FFF2-40B4-BE49-F238E27FC236}">
                <a16:creationId xmlns:a16="http://schemas.microsoft.com/office/drawing/2014/main" id="{80AA5140-4F91-CB50-CD59-BCB513BDD45B}"/>
              </a:ext>
            </a:extLst>
          </p:cNvPr>
          <p:cNvSpPr/>
          <p:nvPr/>
        </p:nvSpPr>
        <p:spPr>
          <a:xfrm>
            <a:off x="2467095"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23">
            <a:extLst>
              <a:ext uri="{FF2B5EF4-FFF2-40B4-BE49-F238E27FC236}">
                <a16:creationId xmlns:a16="http://schemas.microsoft.com/office/drawing/2014/main" id="{E6D6E273-7CEE-3075-4E7E-05353A82D0D4}"/>
              </a:ext>
            </a:extLst>
          </p:cNvPr>
          <p:cNvSpPr/>
          <p:nvPr/>
        </p:nvSpPr>
        <p:spPr>
          <a:xfrm>
            <a:off x="2602985"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Rounded Rectangle 19">
            <a:extLst>
              <a:ext uri="{FF2B5EF4-FFF2-40B4-BE49-F238E27FC236}">
                <a16:creationId xmlns:a16="http://schemas.microsoft.com/office/drawing/2014/main" id="{FD339C0A-78C4-09F7-C351-BB03A7E22ACF}"/>
              </a:ext>
            </a:extLst>
          </p:cNvPr>
          <p:cNvSpPr/>
          <p:nvPr/>
        </p:nvSpPr>
        <p:spPr>
          <a:xfrm>
            <a:off x="72272"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1" name="Rounded Rectangle 20">
            <a:extLst>
              <a:ext uri="{FF2B5EF4-FFF2-40B4-BE49-F238E27FC236}">
                <a16:creationId xmlns:a16="http://schemas.microsoft.com/office/drawing/2014/main" id="{39AC4E11-5D4E-81FA-4687-4989889DEDD8}"/>
              </a:ext>
            </a:extLst>
          </p:cNvPr>
          <p:cNvSpPr/>
          <p:nvPr/>
        </p:nvSpPr>
        <p:spPr>
          <a:xfrm>
            <a:off x="2836683"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grpSp>
        <p:nvGrpSpPr>
          <p:cNvPr id="26" name="Group 25">
            <a:extLst>
              <a:ext uri="{FF2B5EF4-FFF2-40B4-BE49-F238E27FC236}">
                <a16:creationId xmlns:a16="http://schemas.microsoft.com/office/drawing/2014/main" id="{A89FF291-9C21-1705-42B8-74D8073613E8}"/>
              </a:ext>
            </a:extLst>
          </p:cNvPr>
          <p:cNvGrpSpPr/>
          <p:nvPr/>
        </p:nvGrpSpPr>
        <p:grpSpPr>
          <a:xfrm>
            <a:off x="157369" y="3389965"/>
            <a:ext cx="3971495" cy="2430084"/>
            <a:chOff x="7053376" y="3653228"/>
            <a:chExt cx="4148020" cy="2600139"/>
          </a:xfrm>
        </p:grpSpPr>
        <p:pic>
          <p:nvPicPr>
            <p:cNvPr id="27" name="Picture 26">
              <a:extLst>
                <a:ext uri="{FF2B5EF4-FFF2-40B4-BE49-F238E27FC236}">
                  <a16:creationId xmlns:a16="http://schemas.microsoft.com/office/drawing/2014/main" id="{23612ACE-D4D6-ED5B-5A94-B377062AE21C}"/>
                </a:ext>
              </a:extLst>
            </p:cNvPr>
            <p:cNvPicPr>
              <a:picLocks noChangeAspect="1"/>
            </p:cNvPicPr>
            <p:nvPr/>
          </p:nvPicPr>
          <p:blipFill>
            <a:blip r:embed="rId3"/>
            <a:srcRect/>
            <a:stretch/>
          </p:blipFill>
          <p:spPr>
            <a:xfrm>
              <a:off x="9112681" y="4747946"/>
              <a:ext cx="1838252" cy="953363"/>
            </a:xfrm>
            <a:prstGeom prst="rect">
              <a:avLst/>
            </a:prstGeom>
          </p:spPr>
        </p:pic>
        <p:sp>
          <p:nvSpPr>
            <p:cNvPr id="28" name="TextBox 27">
              <a:extLst>
                <a:ext uri="{FF2B5EF4-FFF2-40B4-BE49-F238E27FC236}">
                  <a16:creationId xmlns:a16="http://schemas.microsoft.com/office/drawing/2014/main" id="{40179C23-BA98-D3CE-F175-6F5D1E90BA7F}"/>
                </a:ext>
              </a:extLst>
            </p:cNvPr>
            <p:cNvSpPr txBox="1"/>
            <p:nvPr/>
          </p:nvSpPr>
          <p:spPr>
            <a:xfrm>
              <a:off x="7153486" y="5784695"/>
              <a:ext cx="1381446" cy="283554"/>
            </a:xfrm>
            <a:prstGeom prst="rect">
              <a:avLst/>
            </a:prstGeom>
            <a:noFill/>
          </p:spPr>
          <p:txBody>
            <a:bodyPr wrap="square">
              <a:spAutoFit/>
            </a:bodyPr>
            <a:lstStyle/>
            <a:p>
              <a:pPr algn="ctr"/>
              <a:r>
                <a:rPr lang="en-CN" altLang="zh-CN" kern="100" dirty="0">
                  <a:latin typeface="Times New Roman" panose="02020603050405020304" pitchFamily="18" charset="0"/>
                </a:rPr>
                <a:t>Search</a:t>
              </a:r>
              <a:r>
                <a:rPr lang="zh-CN" altLang="en-US" kern="100" dirty="0">
                  <a:latin typeface="Times New Roman" panose="02020603050405020304" pitchFamily="18" charset="0"/>
                </a:rPr>
                <a:t> </a:t>
              </a:r>
              <a:r>
                <a:rPr lang="en-US" altLang="zh-CN" kern="100" dirty="0">
                  <a:latin typeface="Times New Roman" panose="02020603050405020304" pitchFamily="18" charset="0"/>
                </a:rPr>
                <a:t>Space</a:t>
              </a:r>
            </a:p>
          </p:txBody>
        </p:sp>
        <p:pic>
          <p:nvPicPr>
            <p:cNvPr id="33" name="图片 16">
              <a:extLst>
                <a:ext uri="{FF2B5EF4-FFF2-40B4-BE49-F238E27FC236}">
                  <a16:creationId xmlns:a16="http://schemas.microsoft.com/office/drawing/2014/main" id="{C0ADCBFE-654A-9AB4-516D-1F32AA03C5FE}"/>
                </a:ext>
              </a:extLst>
            </p:cNvPr>
            <p:cNvPicPr>
              <a:picLocks noChangeAspect="1"/>
            </p:cNvPicPr>
            <p:nvPr/>
          </p:nvPicPr>
          <p:blipFill rotWithShape="1">
            <a:blip r:embed="rId4">
              <a:clrChange>
                <a:clrFrom>
                  <a:srgbClr val="295186"/>
                </a:clrFrom>
                <a:clrTo>
                  <a:srgbClr val="295186">
                    <a:alpha val="0"/>
                  </a:srgbClr>
                </a:clrTo>
              </a:clrChange>
              <a:alphaModFix/>
              <a:extLst>
                <a:ext uri="{BEBA8EAE-BF5A-486C-A8C5-ECC9F3942E4B}">
                  <a14:imgProps xmlns:a14="http://schemas.microsoft.com/office/drawing/2010/main">
                    <a14:imgLayer r:embed="rId5">
                      <a14:imgEffect>
                        <a14:backgroundRemoval t="10000" b="90000" l="10000" r="90000">
                          <a14:foregroundMark x1="41439" y1="45225" x2="41439" y2="45225"/>
                          <a14:backgroundMark x1="35856" y1="211" x2="37407" y2="7022"/>
                          <a14:backgroundMark x1="37407" y1="7022" x2="34119" y2="13413"/>
                          <a14:backgroundMark x1="34119" y1="13413" x2="20099" y2="23034"/>
                          <a14:backgroundMark x1="20099" y1="23034" x2="6390" y2="27949"/>
                          <a14:backgroundMark x1="6390" y1="27949" x2="931" y2="42275"/>
                          <a14:backgroundMark x1="931" y1="42275" x2="1427" y2="61938"/>
                          <a14:backgroundMark x1="1427" y1="61938" x2="2357" y2="54424"/>
                          <a14:backgroundMark x1="2357" y1="54424" x2="1117" y2="2107"/>
                          <a14:backgroundMark x1="1117" y1="2107" x2="35050" y2="632"/>
                          <a14:backgroundMark x1="35050" y1="632" x2="35422" y2="2037"/>
                        </a14:backgroundRemoval>
                      </a14:imgEffect>
                      <a14:imgEffect>
                        <a14:artisticCutout/>
                      </a14:imgEffect>
                    </a14:imgLayer>
                  </a14:imgProps>
                </a:ext>
              </a:extLst>
            </a:blip>
            <a:srcRect l="20932" t="19566" r="20255" b="7834"/>
            <a:stretch/>
          </p:blipFill>
          <p:spPr>
            <a:xfrm>
              <a:off x="7412652" y="4166778"/>
              <a:ext cx="1161564" cy="1266621"/>
            </a:xfrm>
            <a:prstGeom prst="rect">
              <a:avLst/>
            </a:prstGeom>
          </p:spPr>
        </p:pic>
        <p:sp>
          <p:nvSpPr>
            <p:cNvPr id="40" name="Cube 39">
              <a:extLst>
                <a:ext uri="{FF2B5EF4-FFF2-40B4-BE49-F238E27FC236}">
                  <a16:creationId xmlns:a16="http://schemas.microsoft.com/office/drawing/2014/main" id="{725CBAA3-B0CA-DABD-9C26-10A9D8491E97}"/>
                </a:ext>
              </a:extLst>
            </p:cNvPr>
            <p:cNvSpPr/>
            <p:nvPr/>
          </p:nvSpPr>
          <p:spPr>
            <a:xfrm>
              <a:off x="7259422" y="4057697"/>
              <a:ext cx="1468025" cy="1502565"/>
            </a:xfrm>
            <a:prstGeom prst="cube">
              <a:avLst/>
            </a:prstGeom>
            <a:no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2800" dirty="0"/>
            </a:p>
          </p:txBody>
        </p:sp>
        <p:cxnSp>
          <p:nvCxnSpPr>
            <p:cNvPr id="41" name="直线箭头连接符 256">
              <a:extLst>
                <a:ext uri="{FF2B5EF4-FFF2-40B4-BE49-F238E27FC236}">
                  <a16:creationId xmlns:a16="http://schemas.microsoft.com/office/drawing/2014/main" id="{422B3A67-6DE1-E14A-1497-67FCA24D6609}"/>
                </a:ext>
              </a:extLst>
            </p:cNvPr>
            <p:cNvCxnSpPr>
              <a:cxnSpLocks/>
            </p:cNvCxnSpPr>
            <p:nvPr/>
          </p:nvCxnSpPr>
          <p:spPr>
            <a:xfrm>
              <a:off x="7238470" y="5649831"/>
              <a:ext cx="1116000" cy="0"/>
            </a:xfrm>
            <a:prstGeom prst="straightConnector1">
              <a:avLst/>
            </a:prstGeom>
            <a:ln w="254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39F4175E-00C0-5AB3-6DF1-7B6DF0C52BA4}"/>
                </a:ext>
              </a:extLst>
            </p:cNvPr>
            <p:cNvSpPr txBox="1"/>
            <p:nvPr/>
          </p:nvSpPr>
          <p:spPr>
            <a:xfrm>
              <a:off x="7584100" y="5575564"/>
              <a:ext cx="424742" cy="165407"/>
            </a:xfrm>
            <a:prstGeom prst="rect">
              <a:avLst/>
            </a:prstGeom>
            <a:solidFill>
              <a:schemeClr val="bg1"/>
            </a:solidFill>
          </p:spPr>
          <p:txBody>
            <a:bodyPr wrap="square" lIns="0" tIns="0" rIns="0" bIns="0">
              <a:spAutoFit/>
            </a:bodyPr>
            <a:lstStyle/>
            <a:p>
              <a:pPr algn="ctr"/>
              <a:r>
                <a:rPr lang="en-US" altLang="zh-CN" sz="1400" kern="100" dirty="0">
                  <a:latin typeface="Times New Roman" panose="02020603050405020304" pitchFamily="18" charset="0"/>
                </a:rPr>
                <a:t>0.4m</a:t>
              </a:r>
            </a:p>
          </p:txBody>
        </p:sp>
        <p:cxnSp>
          <p:nvCxnSpPr>
            <p:cNvPr id="43" name="直线箭头连接符 256">
              <a:extLst>
                <a:ext uri="{FF2B5EF4-FFF2-40B4-BE49-F238E27FC236}">
                  <a16:creationId xmlns:a16="http://schemas.microsoft.com/office/drawing/2014/main" id="{75FD6F40-1EC7-C03D-8170-2814A16F7763}"/>
                </a:ext>
              </a:extLst>
            </p:cNvPr>
            <p:cNvCxnSpPr>
              <a:cxnSpLocks/>
            </p:cNvCxnSpPr>
            <p:nvPr/>
          </p:nvCxnSpPr>
          <p:spPr>
            <a:xfrm flipV="1">
              <a:off x="8434352" y="5221202"/>
              <a:ext cx="435043" cy="440821"/>
            </a:xfrm>
            <a:prstGeom prst="straightConnector1">
              <a:avLst/>
            </a:prstGeom>
            <a:ln w="254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77F6F98-77D0-BF60-D26B-1A41653A7157}"/>
                </a:ext>
              </a:extLst>
            </p:cNvPr>
            <p:cNvSpPr txBox="1"/>
            <p:nvPr/>
          </p:nvSpPr>
          <p:spPr>
            <a:xfrm rot="18727992">
              <a:off x="8436955" y="5352475"/>
              <a:ext cx="424742" cy="165407"/>
            </a:xfrm>
            <a:prstGeom prst="rect">
              <a:avLst/>
            </a:prstGeom>
            <a:solidFill>
              <a:schemeClr val="bg1"/>
            </a:solidFill>
          </p:spPr>
          <p:txBody>
            <a:bodyPr wrap="square" lIns="0" tIns="0" rIns="0" bIns="0">
              <a:spAutoFit/>
            </a:bodyPr>
            <a:lstStyle/>
            <a:p>
              <a:pPr algn="ctr"/>
              <a:r>
                <a:rPr lang="en-US" altLang="zh-CN" sz="1400" kern="100" dirty="0">
                  <a:latin typeface="Times New Roman" panose="02020603050405020304" pitchFamily="18" charset="0"/>
                </a:rPr>
                <a:t>0.2m</a:t>
              </a:r>
            </a:p>
          </p:txBody>
        </p:sp>
        <p:cxnSp>
          <p:nvCxnSpPr>
            <p:cNvPr id="45" name="直线箭头连接符 256">
              <a:extLst>
                <a:ext uri="{FF2B5EF4-FFF2-40B4-BE49-F238E27FC236}">
                  <a16:creationId xmlns:a16="http://schemas.microsoft.com/office/drawing/2014/main" id="{2BDF9AD6-0BDD-A675-581C-04CB56DED4CE}"/>
                </a:ext>
              </a:extLst>
            </p:cNvPr>
            <p:cNvCxnSpPr>
              <a:cxnSpLocks/>
            </p:cNvCxnSpPr>
            <p:nvPr/>
          </p:nvCxnSpPr>
          <p:spPr>
            <a:xfrm>
              <a:off x="7123014" y="4444901"/>
              <a:ext cx="0" cy="1083697"/>
            </a:xfrm>
            <a:prstGeom prst="straightConnector1">
              <a:avLst/>
            </a:prstGeom>
            <a:ln w="254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C9C95F35-A352-897C-036C-D3DF75201478}"/>
                </a:ext>
              </a:extLst>
            </p:cNvPr>
            <p:cNvSpPr txBox="1"/>
            <p:nvPr/>
          </p:nvSpPr>
          <p:spPr>
            <a:xfrm rot="16200000">
              <a:off x="6923709" y="4933595"/>
              <a:ext cx="424742" cy="165407"/>
            </a:xfrm>
            <a:prstGeom prst="rect">
              <a:avLst/>
            </a:prstGeom>
            <a:solidFill>
              <a:schemeClr val="bg1"/>
            </a:solidFill>
          </p:spPr>
          <p:txBody>
            <a:bodyPr wrap="square" lIns="0" tIns="0" rIns="0" bIns="0">
              <a:spAutoFit/>
            </a:bodyPr>
            <a:lstStyle/>
            <a:p>
              <a:pPr algn="ctr"/>
              <a:r>
                <a:rPr lang="en-US" altLang="zh-CN" sz="1400" kern="100" dirty="0">
                  <a:latin typeface="Times New Roman" panose="02020603050405020304" pitchFamily="18" charset="0"/>
                </a:rPr>
                <a:t>0.4m</a:t>
              </a:r>
            </a:p>
          </p:txBody>
        </p:sp>
        <p:cxnSp>
          <p:nvCxnSpPr>
            <p:cNvPr id="47" name="直线箭头连接符 256">
              <a:extLst>
                <a:ext uri="{FF2B5EF4-FFF2-40B4-BE49-F238E27FC236}">
                  <a16:creationId xmlns:a16="http://schemas.microsoft.com/office/drawing/2014/main" id="{1DF261A1-778E-C17A-638B-3D814C2543D3}"/>
                </a:ext>
              </a:extLst>
            </p:cNvPr>
            <p:cNvCxnSpPr>
              <a:cxnSpLocks/>
              <a:stCxn id="52" idx="2"/>
              <a:endCxn id="54" idx="1"/>
            </p:cNvCxnSpPr>
            <p:nvPr/>
          </p:nvCxnSpPr>
          <p:spPr>
            <a:xfrm flipV="1">
              <a:off x="8161211" y="4109337"/>
              <a:ext cx="988844" cy="23899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AC254007-CAA2-4BE1-B6D1-9CBC9EDCD9A8}"/>
                </a:ext>
              </a:extLst>
            </p:cNvPr>
            <p:cNvSpPr txBox="1"/>
            <p:nvPr/>
          </p:nvSpPr>
          <p:spPr>
            <a:xfrm>
              <a:off x="8918303" y="5969813"/>
              <a:ext cx="2227008" cy="283554"/>
            </a:xfrm>
            <a:prstGeom prst="rect">
              <a:avLst/>
            </a:prstGeom>
            <a:noFill/>
          </p:spPr>
          <p:txBody>
            <a:bodyPr wrap="square">
              <a:spAutoFit/>
            </a:bodyPr>
            <a:lstStyle/>
            <a:p>
              <a:pPr algn="ctr"/>
              <a:r>
                <a:rPr lang="en-US" altLang="zh-CN" kern="100" dirty="0">
                  <a:latin typeface="Times New Roman" panose="02020603050405020304" pitchFamily="18" charset="0"/>
                </a:rPr>
                <a:t>High-SNR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Signals</a:t>
              </a:r>
            </a:p>
          </p:txBody>
        </p:sp>
        <p:pic>
          <p:nvPicPr>
            <p:cNvPr id="49" name="Picture 48">
              <a:extLst>
                <a:ext uri="{FF2B5EF4-FFF2-40B4-BE49-F238E27FC236}">
                  <a16:creationId xmlns:a16="http://schemas.microsoft.com/office/drawing/2014/main" id="{24F3ACE5-9011-828B-E1CB-F11293B2DF03}"/>
                </a:ext>
              </a:extLst>
            </p:cNvPr>
            <p:cNvPicPr>
              <a:picLocks noChangeAspect="1"/>
            </p:cNvPicPr>
            <p:nvPr/>
          </p:nvPicPr>
          <p:blipFill>
            <a:blip r:embed="rId6"/>
            <a:srcRect/>
            <a:stretch/>
          </p:blipFill>
          <p:spPr>
            <a:xfrm>
              <a:off x="8930987" y="5041407"/>
              <a:ext cx="1838253" cy="953363"/>
            </a:xfrm>
            <a:prstGeom prst="rect">
              <a:avLst/>
            </a:prstGeom>
          </p:spPr>
        </p:pic>
        <p:cxnSp>
          <p:nvCxnSpPr>
            <p:cNvPr id="50" name="直线箭头连接符 256">
              <a:extLst>
                <a:ext uri="{FF2B5EF4-FFF2-40B4-BE49-F238E27FC236}">
                  <a16:creationId xmlns:a16="http://schemas.microsoft.com/office/drawing/2014/main" id="{098DB608-113E-B25D-B364-4199FFF14D3B}"/>
                </a:ext>
              </a:extLst>
            </p:cNvPr>
            <p:cNvCxnSpPr>
              <a:cxnSpLocks/>
            </p:cNvCxnSpPr>
            <p:nvPr/>
          </p:nvCxnSpPr>
          <p:spPr>
            <a:xfrm>
              <a:off x="8065930" y="4819027"/>
              <a:ext cx="971672" cy="306721"/>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7F3C1778-4202-3ABE-D41B-FABB01266FF9}"/>
                </a:ext>
              </a:extLst>
            </p:cNvPr>
            <p:cNvSpPr/>
            <p:nvPr/>
          </p:nvSpPr>
          <p:spPr>
            <a:xfrm>
              <a:off x="8023483" y="4782470"/>
              <a:ext cx="82251" cy="8225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2800">
                <a:solidFill>
                  <a:srgbClr val="FF0000"/>
                </a:solidFill>
              </a:endParaRPr>
            </a:p>
          </p:txBody>
        </p:sp>
        <p:sp>
          <p:nvSpPr>
            <p:cNvPr id="52" name="Oval 51">
              <a:extLst>
                <a:ext uri="{FF2B5EF4-FFF2-40B4-BE49-F238E27FC236}">
                  <a16:creationId xmlns:a16="http://schemas.microsoft.com/office/drawing/2014/main" id="{09B79459-B569-9EEE-39A5-1B7EC31F4EA1}"/>
                </a:ext>
              </a:extLst>
            </p:cNvPr>
            <p:cNvSpPr/>
            <p:nvPr/>
          </p:nvSpPr>
          <p:spPr>
            <a:xfrm>
              <a:off x="8161211" y="4307206"/>
              <a:ext cx="82251" cy="8225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2800">
                <a:solidFill>
                  <a:srgbClr val="FF0000"/>
                </a:solidFill>
              </a:endParaRPr>
            </a:p>
          </p:txBody>
        </p:sp>
        <p:cxnSp>
          <p:nvCxnSpPr>
            <p:cNvPr id="53" name="Straight Connector 52">
              <a:extLst>
                <a:ext uri="{FF2B5EF4-FFF2-40B4-BE49-F238E27FC236}">
                  <a16:creationId xmlns:a16="http://schemas.microsoft.com/office/drawing/2014/main" id="{B94993E8-80F2-21D1-C931-482FF4884516}"/>
                </a:ext>
              </a:extLst>
            </p:cNvPr>
            <p:cNvCxnSpPr>
              <a:cxnSpLocks/>
            </p:cNvCxnSpPr>
            <p:nvPr/>
          </p:nvCxnSpPr>
          <p:spPr>
            <a:xfrm flipV="1">
              <a:off x="8970271" y="4800088"/>
              <a:ext cx="179784" cy="291109"/>
            </a:xfrm>
            <a:prstGeom prst="line">
              <a:avLst/>
            </a:prstGeom>
            <a:ln w="28575">
              <a:solidFill>
                <a:schemeClr val="tx1">
                  <a:alpha val="64217"/>
                </a:schemeClr>
              </a:solidFill>
              <a:prstDash val="sysDot"/>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E252C8BF-FBDB-BEE5-D17E-F9D6E0E0AA03}"/>
                </a:ext>
              </a:extLst>
            </p:cNvPr>
            <p:cNvPicPr>
              <a:picLocks noChangeAspect="1"/>
            </p:cNvPicPr>
            <p:nvPr/>
          </p:nvPicPr>
          <p:blipFill>
            <a:blip r:embed="rId7"/>
            <a:stretch>
              <a:fillRect/>
            </a:stretch>
          </p:blipFill>
          <p:spPr>
            <a:xfrm>
              <a:off x="9150055" y="3653228"/>
              <a:ext cx="1758914" cy="912217"/>
            </a:xfrm>
            <a:prstGeom prst="rect">
              <a:avLst/>
            </a:prstGeom>
          </p:spPr>
        </p:pic>
        <p:sp>
          <p:nvSpPr>
            <p:cNvPr id="55" name="TextBox 54">
              <a:extLst>
                <a:ext uri="{FF2B5EF4-FFF2-40B4-BE49-F238E27FC236}">
                  <a16:creationId xmlns:a16="http://schemas.microsoft.com/office/drawing/2014/main" id="{387120F4-1F1B-669B-2298-BBA2DA83B98E}"/>
                </a:ext>
              </a:extLst>
            </p:cNvPr>
            <p:cNvSpPr txBox="1"/>
            <p:nvPr/>
          </p:nvSpPr>
          <p:spPr>
            <a:xfrm>
              <a:off x="8974388" y="4470726"/>
              <a:ext cx="2227008" cy="283554"/>
            </a:xfrm>
            <a:prstGeom prst="rect">
              <a:avLst/>
            </a:prstGeom>
            <a:noFill/>
          </p:spPr>
          <p:txBody>
            <a:bodyPr wrap="square">
              <a:spAutoFit/>
            </a:bodyPr>
            <a:lstStyle/>
            <a:p>
              <a:pPr algn="ctr"/>
              <a:r>
                <a:rPr lang="en-US" altLang="zh-CN" kern="100" dirty="0">
                  <a:latin typeface="Times New Roman" panose="02020603050405020304" pitchFamily="18" charset="0"/>
                </a:rPr>
                <a:t>Low-SNR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Signals</a:t>
              </a:r>
            </a:p>
          </p:txBody>
        </p:sp>
        <p:cxnSp>
          <p:nvCxnSpPr>
            <p:cNvPr id="56" name="Straight Connector 55">
              <a:extLst>
                <a:ext uri="{FF2B5EF4-FFF2-40B4-BE49-F238E27FC236}">
                  <a16:creationId xmlns:a16="http://schemas.microsoft.com/office/drawing/2014/main" id="{FD1892E0-1044-A5B4-1370-832DC8859658}"/>
                </a:ext>
              </a:extLst>
            </p:cNvPr>
            <p:cNvCxnSpPr>
              <a:cxnSpLocks/>
            </p:cNvCxnSpPr>
            <p:nvPr/>
          </p:nvCxnSpPr>
          <p:spPr>
            <a:xfrm flipV="1">
              <a:off x="10729564" y="4789258"/>
              <a:ext cx="179784" cy="291109"/>
            </a:xfrm>
            <a:prstGeom prst="line">
              <a:avLst/>
            </a:prstGeom>
            <a:ln w="28575">
              <a:solidFill>
                <a:schemeClr val="tx1">
                  <a:alpha val="64217"/>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795D7DF-499E-A8F9-C511-FDC6D3D932B9}"/>
                </a:ext>
              </a:extLst>
            </p:cNvPr>
            <p:cNvCxnSpPr>
              <a:cxnSpLocks/>
            </p:cNvCxnSpPr>
            <p:nvPr/>
          </p:nvCxnSpPr>
          <p:spPr>
            <a:xfrm flipV="1">
              <a:off x="10727749" y="5662023"/>
              <a:ext cx="179784" cy="291109"/>
            </a:xfrm>
            <a:prstGeom prst="line">
              <a:avLst/>
            </a:prstGeom>
            <a:ln w="28575">
              <a:solidFill>
                <a:schemeClr val="tx1">
                  <a:alpha val="64217"/>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线箭头连接符 256">
              <a:extLst>
                <a:ext uri="{FF2B5EF4-FFF2-40B4-BE49-F238E27FC236}">
                  <a16:creationId xmlns:a16="http://schemas.microsoft.com/office/drawing/2014/main" id="{0F4C1773-93C2-BD1B-34B8-AEBD7AFC6306}"/>
                </a:ext>
              </a:extLst>
            </p:cNvPr>
            <p:cNvCxnSpPr>
              <a:cxnSpLocks/>
            </p:cNvCxnSpPr>
            <p:nvPr/>
          </p:nvCxnSpPr>
          <p:spPr>
            <a:xfrm>
              <a:off x="8039596" y="4702964"/>
              <a:ext cx="998006" cy="419931"/>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9" name="Oval 58">
              <a:extLst>
                <a:ext uri="{FF2B5EF4-FFF2-40B4-BE49-F238E27FC236}">
                  <a16:creationId xmlns:a16="http://schemas.microsoft.com/office/drawing/2014/main" id="{1575E556-2AA3-5D54-217F-06A127CE01D8}"/>
                </a:ext>
              </a:extLst>
            </p:cNvPr>
            <p:cNvSpPr/>
            <p:nvPr/>
          </p:nvSpPr>
          <p:spPr>
            <a:xfrm>
              <a:off x="8013529" y="4665474"/>
              <a:ext cx="82251" cy="8225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2800">
                <a:solidFill>
                  <a:srgbClr val="FF0000"/>
                </a:solidFill>
              </a:endParaRPr>
            </a:p>
          </p:txBody>
        </p:sp>
        <p:cxnSp>
          <p:nvCxnSpPr>
            <p:cNvPr id="60" name="直线箭头连接符 256">
              <a:extLst>
                <a:ext uri="{FF2B5EF4-FFF2-40B4-BE49-F238E27FC236}">
                  <a16:creationId xmlns:a16="http://schemas.microsoft.com/office/drawing/2014/main" id="{A4D26F24-9454-146D-C5EB-A74AFC3D9A6B}"/>
                </a:ext>
              </a:extLst>
            </p:cNvPr>
            <p:cNvCxnSpPr>
              <a:cxnSpLocks/>
            </p:cNvCxnSpPr>
            <p:nvPr/>
          </p:nvCxnSpPr>
          <p:spPr>
            <a:xfrm>
              <a:off x="8085832" y="4908137"/>
              <a:ext cx="931868" cy="213477"/>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61" name="Oval 60">
              <a:extLst>
                <a:ext uri="{FF2B5EF4-FFF2-40B4-BE49-F238E27FC236}">
                  <a16:creationId xmlns:a16="http://schemas.microsoft.com/office/drawing/2014/main" id="{CDA78DFC-4544-D932-C71A-522B0C4228B1}"/>
                </a:ext>
              </a:extLst>
            </p:cNvPr>
            <p:cNvSpPr/>
            <p:nvPr/>
          </p:nvSpPr>
          <p:spPr>
            <a:xfrm>
              <a:off x="8063287" y="4874476"/>
              <a:ext cx="82251" cy="8225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2800">
                <a:solidFill>
                  <a:srgbClr val="FF0000"/>
                </a:solidFill>
              </a:endParaRPr>
            </a:p>
          </p:txBody>
        </p:sp>
      </p:grpSp>
      <p:sp>
        <p:nvSpPr>
          <p:cNvPr id="62" name="文本框 14">
            <a:extLst>
              <a:ext uri="{FF2B5EF4-FFF2-40B4-BE49-F238E27FC236}">
                <a16:creationId xmlns:a16="http://schemas.microsoft.com/office/drawing/2014/main" id="{78DDEAEA-50A6-5065-7A2C-E89BE53C4C86}"/>
              </a:ext>
            </a:extLst>
          </p:cNvPr>
          <p:cNvSpPr txBox="1"/>
          <p:nvPr/>
        </p:nvSpPr>
        <p:spPr>
          <a:xfrm>
            <a:off x="84571" y="784259"/>
            <a:ext cx="11877261" cy="2398926"/>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ts val="2660"/>
              </a:lnSpc>
              <a:spcBef>
                <a:spcPts val="250"/>
              </a:spcBef>
              <a:buFontTx/>
              <a:buAutoNum type="arabicPeriod"/>
            </a:pPr>
            <a:r>
              <a:rPr lang="en-US" altLang="zh-CN" kern="100" dirty="0">
                <a:latin typeface="Times New Roman" panose="02020603050405020304" pitchFamily="18" charset="0"/>
              </a:rPr>
              <a:t>Thoroughly</a:t>
            </a:r>
            <a:r>
              <a:rPr lang="zh-CN" altLang="en-US" kern="100" dirty="0">
                <a:latin typeface="Times New Roman" panose="02020603050405020304" pitchFamily="18" charset="0"/>
              </a:rPr>
              <a:t> </a:t>
            </a:r>
            <a:r>
              <a:rPr lang="en-US" altLang="zh-CN" kern="100" dirty="0">
                <a:latin typeface="Times New Roman" panose="02020603050405020304" pitchFamily="18" charset="0"/>
              </a:rPr>
              <a:t>review</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advanced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methods</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radar-based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extraction</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(Chapter</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2,</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published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TIM)</a:t>
            </a:r>
            <a:r>
              <a:rPr lang="en-US" altLang="zh-CN" kern="100" dirty="0">
                <a:latin typeface="Times New Roman" panose="02020603050405020304" pitchFamily="18" charset="0"/>
              </a:rPr>
              <a:t>.</a:t>
            </a:r>
          </a:p>
          <a:p>
            <a:pPr marL="457200" indent="-457200" algn="just">
              <a:lnSpc>
                <a:spcPts val="2660"/>
              </a:lnSpc>
              <a:spcBef>
                <a:spcPts val="250"/>
              </a:spcBef>
              <a:buFontTx/>
              <a:buAutoNum type="arabicPeriod"/>
            </a:pPr>
            <a:r>
              <a:rPr lang="en-US" altLang="zh-CN" kern="100" dirty="0">
                <a:latin typeface="Times New Roman" panose="02020603050405020304" pitchFamily="18" charset="0"/>
              </a:rPr>
              <a:t>Propose a </a:t>
            </a:r>
            <a:r>
              <a:rPr lang="en-US" altLang="zh-CN" kern="100" dirty="0">
                <a:solidFill>
                  <a:srgbClr val="FF0000"/>
                </a:solidFill>
                <a:latin typeface="Times New Roman" panose="02020603050405020304" pitchFamily="18" charset="0"/>
              </a:rPr>
              <a:t>derivative-free optimization method </a:t>
            </a:r>
            <a:r>
              <a:rPr lang="en-US" altLang="zh-CN" kern="100" dirty="0">
                <a:latin typeface="Times New Roman" panose="02020603050405020304" pitchFamily="18" charset="0"/>
              </a:rPr>
              <a:t>to iteratively approach 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point</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ample</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p>
          <a:p>
            <a:pPr marL="457200" indent="-457200" algn="just">
              <a:lnSpc>
                <a:spcPts val="2660"/>
              </a:lnSpc>
              <a:spcBef>
                <a:spcPts val="250"/>
              </a:spcBef>
              <a:buFontTx/>
              <a:buAutoNum type="arabicPeriod"/>
            </a:pPr>
            <a:r>
              <a:rPr lang="en-US" altLang="zh-CN" kern="100" dirty="0">
                <a:latin typeface="Times New Roman" panose="02020603050405020304" pitchFamily="18" charset="0"/>
              </a:rPr>
              <a:t>Design a </a:t>
            </a:r>
            <a:r>
              <a:rPr lang="en-US" altLang="zh-CN" kern="100" dirty="0">
                <a:solidFill>
                  <a:srgbClr val="FF0000"/>
                </a:solidFill>
                <a:latin typeface="Times New Roman" panose="02020603050405020304" pitchFamily="18" charset="0"/>
              </a:rPr>
              <a:t>signal model </a:t>
            </a:r>
            <a:r>
              <a:rPr lang="en-US" altLang="zh-CN" kern="100" dirty="0">
                <a:latin typeface="Times New Roman" panose="02020603050405020304" pitchFamily="18" charset="0"/>
              </a:rPr>
              <a:t>to describe the relationship between cardiac activities from different domains (radar to ECG).</a:t>
            </a:r>
          </a:p>
          <a:p>
            <a:pPr marL="457200" indent="-457200" algn="just">
              <a:lnSpc>
                <a:spcPts val="2660"/>
              </a:lnSpc>
              <a:spcBef>
                <a:spcPts val="250"/>
              </a:spcBef>
              <a:buFontTx/>
              <a:buAutoNum type="arabicPeriod"/>
            </a:pPr>
            <a:r>
              <a:rPr lang="en-US" altLang="zh-CN" kern="100" dirty="0">
                <a:latin typeface="Times New Roman" panose="02020603050405020304" pitchFamily="18" charset="0"/>
              </a:rPr>
              <a:t>Design </a:t>
            </a:r>
            <a:r>
              <a:rPr lang="en-US" altLang="zh-CN" kern="100" dirty="0">
                <a:solidFill>
                  <a:srgbClr val="FF0000"/>
                </a:solidFill>
                <a:latin typeface="Times New Roman" panose="02020603050405020304" pitchFamily="18" charset="0"/>
              </a:rPr>
              <a:t>the ODE decoder and multi-task learning</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framework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realize</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 resist constant/abrupt noises.</a:t>
            </a:r>
          </a:p>
          <a:p>
            <a:pPr marL="457200" indent="-457200" algn="just">
              <a:lnSpc>
                <a:spcPts val="2660"/>
              </a:lnSpc>
              <a:spcBef>
                <a:spcPts val="250"/>
              </a:spcBef>
              <a:buFontTx/>
              <a:buAutoNum type="arabicPeriod"/>
            </a:pPr>
            <a:r>
              <a:rPr lang="en-US" altLang="zh-CN" kern="100" dirty="0">
                <a:latin typeface="Times New Roman" panose="02020603050405020304" pitchFamily="18" charset="0"/>
              </a:rPr>
              <a:t>Propose an </a:t>
            </a:r>
            <a:r>
              <a:rPr lang="en-US" altLang="zh-CN" kern="100" dirty="0">
                <a:solidFill>
                  <a:srgbClr val="FF0000"/>
                </a:solidFill>
                <a:latin typeface="Times New Roman" panose="02020603050405020304" pitchFamily="18" charset="0"/>
              </a:rPr>
              <a:t>augmentation</a:t>
            </a:r>
            <a:r>
              <a:rPr lang="en-US" altLang="zh-CN" kern="100" dirty="0">
                <a:latin typeface="Times New Roman" panose="02020603050405020304" pitchFamily="18" charset="0"/>
              </a:rPr>
              <a:t> method and a </a:t>
            </a:r>
            <a:r>
              <a:rPr lang="en-US" altLang="zh-CN" kern="100" dirty="0">
                <a:solidFill>
                  <a:srgbClr val="FF0000"/>
                </a:solidFill>
                <a:latin typeface="Times New Roman" panose="02020603050405020304" pitchFamily="18" charset="0"/>
              </a:rPr>
              <a:t>transfer learning </a:t>
            </a:r>
            <a:r>
              <a:rPr lang="en-US" altLang="zh-CN" kern="100" dirty="0">
                <a:latin typeface="Times New Roman" panose="02020603050405020304" pitchFamily="18" charset="0"/>
              </a:rPr>
              <a:t>framework to alleviate data scarcity.</a:t>
            </a:r>
          </a:p>
        </p:txBody>
      </p:sp>
      <p:pic>
        <p:nvPicPr>
          <p:cNvPr id="63" name="Picture 62">
            <a:extLst>
              <a:ext uri="{FF2B5EF4-FFF2-40B4-BE49-F238E27FC236}">
                <a16:creationId xmlns:a16="http://schemas.microsoft.com/office/drawing/2014/main" id="{83B9497D-8822-2D88-730C-214FB95B065B}"/>
              </a:ext>
            </a:extLst>
          </p:cNvPr>
          <p:cNvPicPr>
            <a:picLocks noChangeAspect="1"/>
          </p:cNvPicPr>
          <p:nvPr/>
        </p:nvPicPr>
        <p:blipFill>
          <a:blip r:embed="rId8"/>
          <a:srcRect t="10796" b="12762"/>
          <a:stretch/>
        </p:blipFill>
        <p:spPr>
          <a:xfrm>
            <a:off x="4704613" y="3334855"/>
            <a:ext cx="2419465" cy="1131033"/>
          </a:xfrm>
          <a:prstGeom prst="rect">
            <a:avLst/>
          </a:prstGeom>
        </p:spPr>
      </p:pic>
      <p:pic>
        <p:nvPicPr>
          <p:cNvPr id="64" name="Picture 63">
            <a:extLst>
              <a:ext uri="{FF2B5EF4-FFF2-40B4-BE49-F238E27FC236}">
                <a16:creationId xmlns:a16="http://schemas.microsoft.com/office/drawing/2014/main" id="{2D1FB86F-92E1-2E62-A4D9-D4CE81889CA2}"/>
              </a:ext>
            </a:extLst>
          </p:cNvPr>
          <p:cNvPicPr>
            <a:picLocks noChangeAspect="1"/>
          </p:cNvPicPr>
          <p:nvPr/>
        </p:nvPicPr>
        <p:blipFill>
          <a:blip r:embed="rId9"/>
          <a:srcRect t="9885" b="13558"/>
          <a:stretch/>
        </p:blipFill>
        <p:spPr>
          <a:xfrm>
            <a:off x="4730923" y="4740362"/>
            <a:ext cx="2419467" cy="1132695"/>
          </a:xfrm>
          <a:prstGeom prst="rect">
            <a:avLst/>
          </a:prstGeom>
        </p:spPr>
      </p:pic>
      <p:grpSp>
        <p:nvGrpSpPr>
          <p:cNvPr id="66" name="Group 65">
            <a:extLst>
              <a:ext uri="{FF2B5EF4-FFF2-40B4-BE49-F238E27FC236}">
                <a16:creationId xmlns:a16="http://schemas.microsoft.com/office/drawing/2014/main" id="{49F958EB-F506-7472-6310-9CA6A375FFA2}"/>
              </a:ext>
            </a:extLst>
          </p:cNvPr>
          <p:cNvGrpSpPr/>
          <p:nvPr/>
        </p:nvGrpSpPr>
        <p:grpSpPr>
          <a:xfrm>
            <a:off x="7815374" y="3244191"/>
            <a:ext cx="4146458" cy="2824931"/>
            <a:chOff x="4651113" y="2211179"/>
            <a:chExt cx="3267756" cy="2326025"/>
          </a:xfrm>
        </p:grpSpPr>
        <p:sp>
          <p:nvSpPr>
            <p:cNvPr id="67" name="Trapezoid 66">
              <a:extLst>
                <a:ext uri="{FF2B5EF4-FFF2-40B4-BE49-F238E27FC236}">
                  <a16:creationId xmlns:a16="http://schemas.microsoft.com/office/drawing/2014/main" id="{FB1F85D3-9F48-054D-7720-DDEA8028BC79}"/>
                </a:ext>
              </a:extLst>
            </p:cNvPr>
            <p:cNvSpPr/>
            <p:nvPr/>
          </p:nvSpPr>
          <p:spPr>
            <a:xfrm rot="16200000">
              <a:off x="5672199" y="2510257"/>
              <a:ext cx="572284" cy="494787"/>
            </a:xfrm>
            <a:prstGeom prst="trapezoid">
              <a:avLst/>
            </a:prstGeom>
            <a:solidFill>
              <a:srgbClr val="FFD966">
                <a:alpha val="60000"/>
              </a:srgbClr>
            </a:solidFill>
            <a:ln>
              <a:solidFill>
                <a:srgbClr val="BF9001"/>
              </a:solidFill>
            </a:ln>
          </p:spPr>
          <p:style>
            <a:lnRef idx="2">
              <a:schemeClr val="accent1">
                <a:shade val="15000"/>
              </a:schemeClr>
            </a:lnRef>
            <a:fillRef idx="1">
              <a:schemeClr val="accent1"/>
            </a:fillRef>
            <a:effectRef idx="0">
              <a:schemeClr val="accent1"/>
            </a:effectRef>
            <a:fontRef idx="minor">
              <a:schemeClr val="lt1"/>
            </a:fontRef>
          </p:style>
          <p:txBody>
            <a:bodyPr vert="vert" lIns="3600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New Roman" panose="02020603050405020304" pitchFamily="18" charset="0"/>
                  <a:cs typeface="Times New Roman" panose="02020603050405020304" pitchFamily="18" charset="0"/>
                </a:rPr>
                <a:t>Dec.</a:t>
              </a:r>
              <a:endParaRPr lang="en-CN" sz="1600" dirty="0">
                <a:solidFill>
                  <a:schemeClr val="tx1"/>
                </a:solidFill>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975F701C-F40E-0525-3487-B8BFCE830A2E}"/>
                </a:ext>
              </a:extLst>
            </p:cNvPr>
            <p:cNvSpPr txBox="1"/>
            <p:nvPr/>
          </p:nvSpPr>
          <p:spPr>
            <a:xfrm>
              <a:off x="4673483" y="2211179"/>
              <a:ext cx="1862695" cy="278763"/>
            </a:xfrm>
            <a:prstGeom prst="rect">
              <a:avLst/>
            </a:prstGeom>
            <a:noFill/>
          </p:spPr>
          <p:txBody>
            <a:bodyPr wrap="square">
              <a:spAutoFit/>
            </a:bodyPr>
            <a:lstStyle/>
            <a:p>
              <a:pPr algn="ctr"/>
              <a:r>
                <a:rPr lang="en-US" altLang="zh-CN" sz="1600" kern="100" dirty="0">
                  <a:latin typeface="Times New Roman" panose="02020603050405020304" pitchFamily="18" charset="0"/>
                </a:rPr>
                <a:t>Pre-text</a:t>
              </a:r>
              <a:r>
                <a:rPr lang="zh-CN" altLang="en-US" sz="1600" kern="100" dirty="0">
                  <a:latin typeface="Times New Roman" panose="02020603050405020304" pitchFamily="18" charset="0"/>
                </a:rPr>
                <a:t> </a:t>
              </a:r>
              <a:r>
                <a:rPr lang="en-US" altLang="zh-CN" sz="1600" kern="100" dirty="0">
                  <a:latin typeface="Times New Roman" panose="02020603050405020304" pitchFamily="18" charset="0"/>
                </a:rPr>
                <a:t>Task</a:t>
              </a:r>
              <a:r>
                <a:rPr lang="zh-CN" altLang="en-US" sz="1600" kern="100" dirty="0">
                  <a:latin typeface="Times New Roman" panose="02020603050405020304" pitchFamily="18" charset="0"/>
                </a:rPr>
                <a:t> </a:t>
              </a:r>
              <a:r>
                <a:rPr lang="en-US" altLang="zh-CN" sz="1600" kern="100" dirty="0">
                  <a:latin typeface="Times New Roman" panose="02020603050405020304" pitchFamily="18" charset="0"/>
                </a:rPr>
                <a:t>Training</a:t>
              </a:r>
            </a:p>
          </p:txBody>
        </p:sp>
        <p:cxnSp>
          <p:nvCxnSpPr>
            <p:cNvPr id="69" name="直线箭头连接符 256">
              <a:extLst>
                <a:ext uri="{FF2B5EF4-FFF2-40B4-BE49-F238E27FC236}">
                  <a16:creationId xmlns:a16="http://schemas.microsoft.com/office/drawing/2014/main" id="{497CB60E-ED7D-00F3-F64B-70ACDC048D86}"/>
                </a:ext>
              </a:extLst>
            </p:cNvPr>
            <p:cNvCxnSpPr>
              <a:cxnSpLocks/>
              <a:stCxn id="71" idx="3"/>
              <a:endCxn id="67" idx="0"/>
            </p:cNvCxnSpPr>
            <p:nvPr/>
          </p:nvCxnSpPr>
          <p:spPr>
            <a:xfrm>
              <a:off x="5524100" y="2755354"/>
              <a:ext cx="186848" cy="2297"/>
            </a:xfrm>
            <a:prstGeom prst="straightConnector1">
              <a:avLst/>
            </a:prstGeom>
            <a:ln w="28575">
              <a:solidFill>
                <a:srgbClr val="767171"/>
              </a:solidFill>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22D0B355-72F7-C2A5-FB66-EEDC656163F7}"/>
                </a:ext>
              </a:extLst>
            </p:cNvPr>
            <p:cNvSpPr/>
            <p:nvPr/>
          </p:nvSpPr>
          <p:spPr>
            <a:xfrm>
              <a:off x="4651665" y="3725421"/>
              <a:ext cx="872987" cy="439081"/>
            </a:xfrm>
            <a:prstGeom prst="rect">
              <a:avLst/>
            </a:prstGeom>
            <a:solidFill>
              <a:srgbClr val="FFD966">
                <a:alpha val="60337"/>
              </a:srgbClr>
            </a:solidFill>
            <a:ln>
              <a:solidFill>
                <a:srgbClr val="BF9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New Roman" panose="02020603050405020304" pitchFamily="18" charset="0"/>
                  <a:cs typeface="Times New Roman" panose="02020603050405020304" pitchFamily="18" charset="0"/>
                </a:rPr>
                <a:t>Backbone</a:t>
              </a:r>
              <a:endParaRPr lang="en-CN" sz="1600" dirty="0">
                <a:solidFill>
                  <a:schemeClr val="tx1"/>
                </a:solidFill>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7873A330-80B2-1AC5-6AA4-801699871DC0}"/>
                </a:ext>
              </a:extLst>
            </p:cNvPr>
            <p:cNvSpPr/>
            <p:nvPr/>
          </p:nvSpPr>
          <p:spPr>
            <a:xfrm>
              <a:off x="4651113" y="2535813"/>
              <a:ext cx="872987" cy="439081"/>
            </a:xfrm>
            <a:prstGeom prst="rect">
              <a:avLst/>
            </a:prstGeom>
            <a:solidFill>
              <a:srgbClr val="FFD966">
                <a:alpha val="60337"/>
              </a:srgbClr>
            </a:solidFill>
            <a:ln>
              <a:solidFill>
                <a:srgbClr val="BF9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New Roman" panose="02020603050405020304" pitchFamily="18" charset="0"/>
                  <a:cs typeface="Times New Roman" panose="02020603050405020304" pitchFamily="18" charset="0"/>
                </a:rPr>
                <a:t>Backbone</a:t>
              </a:r>
              <a:endParaRPr lang="en-CN" sz="1600" dirty="0">
                <a:solidFill>
                  <a:schemeClr val="tx1"/>
                </a:solidFill>
                <a:latin typeface="Times New Roman" panose="02020603050405020304" pitchFamily="18" charset="0"/>
                <a:cs typeface="Times New Roman" panose="02020603050405020304" pitchFamily="18" charset="0"/>
              </a:endParaRPr>
            </a:p>
          </p:txBody>
        </p:sp>
        <p:sp>
          <p:nvSpPr>
            <p:cNvPr id="72" name="Down Arrow 71">
              <a:extLst>
                <a:ext uri="{FF2B5EF4-FFF2-40B4-BE49-F238E27FC236}">
                  <a16:creationId xmlns:a16="http://schemas.microsoft.com/office/drawing/2014/main" id="{407FE25E-C482-16C1-CE41-63161474BD4E}"/>
                </a:ext>
              </a:extLst>
            </p:cNvPr>
            <p:cNvSpPr/>
            <p:nvPr/>
          </p:nvSpPr>
          <p:spPr>
            <a:xfrm>
              <a:off x="4722052" y="3034004"/>
              <a:ext cx="149115" cy="668393"/>
            </a:xfrm>
            <a:prstGeom prst="downArrow">
              <a:avLst>
                <a:gd name="adj1" fmla="val 50000"/>
                <a:gd name="adj2" fmla="val 62069"/>
              </a:avLst>
            </a:prstGeom>
            <a:solidFill>
              <a:schemeClr val="accent2">
                <a:lumMod val="60000"/>
                <a:lumOff val="40000"/>
                <a:alpha val="60175"/>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73" name="TextBox 72">
              <a:extLst>
                <a:ext uri="{FF2B5EF4-FFF2-40B4-BE49-F238E27FC236}">
                  <a16:creationId xmlns:a16="http://schemas.microsoft.com/office/drawing/2014/main" id="{381B8E88-23E7-CF12-F3C1-6A60BEF203C9}"/>
                </a:ext>
              </a:extLst>
            </p:cNvPr>
            <p:cNvSpPr txBox="1"/>
            <p:nvPr/>
          </p:nvSpPr>
          <p:spPr>
            <a:xfrm>
              <a:off x="4765727" y="3117701"/>
              <a:ext cx="1002099" cy="481499"/>
            </a:xfrm>
            <a:prstGeom prst="rect">
              <a:avLst/>
            </a:prstGeom>
            <a:noFill/>
          </p:spPr>
          <p:txBody>
            <a:bodyPr wrap="square">
              <a:spAutoFit/>
            </a:bodyPr>
            <a:lstStyle/>
            <a:p>
              <a:pPr algn="ctr"/>
              <a:r>
                <a:rPr lang="en-US" altLang="zh-CN" sz="1600" kern="100" dirty="0">
                  <a:latin typeface="Times New Roman" panose="02020603050405020304" pitchFamily="18" charset="0"/>
                </a:rPr>
                <a:t>Knowledge</a:t>
              </a:r>
            </a:p>
            <a:p>
              <a:pPr algn="ctr"/>
              <a:r>
                <a:rPr lang="en-US" altLang="zh-CN" sz="1600" kern="100" dirty="0">
                  <a:latin typeface="Times New Roman" panose="02020603050405020304" pitchFamily="18" charset="0"/>
                </a:rPr>
                <a:t>Transfer</a:t>
              </a:r>
            </a:p>
          </p:txBody>
        </p:sp>
        <p:sp>
          <p:nvSpPr>
            <p:cNvPr id="74" name="TextBox 73">
              <a:extLst>
                <a:ext uri="{FF2B5EF4-FFF2-40B4-BE49-F238E27FC236}">
                  <a16:creationId xmlns:a16="http://schemas.microsoft.com/office/drawing/2014/main" id="{F29F1F36-A299-6D24-85D1-A54D6953F69E}"/>
                </a:ext>
              </a:extLst>
            </p:cNvPr>
            <p:cNvSpPr txBox="1"/>
            <p:nvPr/>
          </p:nvSpPr>
          <p:spPr>
            <a:xfrm>
              <a:off x="4752807" y="4258441"/>
              <a:ext cx="1429001" cy="278763"/>
            </a:xfrm>
            <a:prstGeom prst="rect">
              <a:avLst/>
            </a:prstGeom>
            <a:noFill/>
          </p:spPr>
          <p:txBody>
            <a:bodyPr wrap="square">
              <a:spAutoFit/>
            </a:bodyPr>
            <a:lstStyle/>
            <a:p>
              <a:pPr algn="ctr"/>
              <a:r>
                <a:rPr lang="en-US" altLang="zh-CN" sz="1600" kern="100" dirty="0">
                  <a:latin typeface="Times New Roman" panose="02020603050405020304" pitchFamily="18" charset="0"/>
                </a:rPr>
                <a:t>Fine-tuning</a:t>
              </a:r>
            </a:p>
          </p:txBody>
        </p:sp>
        <p:sp>
          <p:nvSpPr>
            <p:cNvPr id="75" name="Trapezoid 74">
              <a:extLst>
                <a:ext uri="{FF2B5EF4-FFF2-40B4-BE49-F238E27FC236}">
                  <a16:creationId xmlns:a16="http://schemas.microsoft.com/office/drawing/2014/main" id="{B6FAC7B3-3554-B727-1672-44B3390BF8DD}"/>
                </a:ext>
              </a:extLst>
            </p:cNvPr>
            <p:cNvSpPr/>
            <p:nvPr/>
          </p:nvSpPr>
          <p:spPr>
            <a:xfrm rot="16200000">
              <a:off x="5670119" y="3691772"/>
              <a:ext cx="572284" cy="494787"/>
            </a:xfrm>
            <a:prstGeom prst="trapezoid">
              <a:avLst/>
            </a:prstGeom>
            <a:solidFill>
              <a:srgbClr val="FFD966">
                <a:alpha val="60000"/>
              </a:srgbClr>
            </a:solidFill>
            <a:ln>
              <a:solidFill>
                <a:srgbClr val="BF9001"/>
              </a:solidFill>
            </a:ln>
          </p:spPr>
          <p:style>
            <a:lnRef idx="2">
              <a:schemeClr val="accent1">
                <a:shade val="15000"/>
              </a:schemeClr>
            </a:lnRef>
            <a:fillRef idx="1">
              <a:schemeClr val="accent1"/>
            </a:fillRef>
            <a:effectRef idx="0">
              <a:schemeClr val="accent1"/>
            </a:effectRef>
            <a:fontRef idx="minor">
              <a:schemeClr val="lt1"/>
            </a:fontRef>
          </p:style>
          <p:txBody>
            <a:bodyPr vert="vert" lIns="3600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New Roman" panose="02020603050405020304" pitchFamily="18" charset="0"/>
                  <a:cs typeface="Times New Roman" panose="02020603050405020304" pitchFamily="18" charset="0"/>
                </a:rPr>
                <a:t>Dec.</a:t>
              </a:r>
              <a:endParaRPr lang="en-CN" sz="1600" dirty="0">
                <a:solidFill>
                  <a:schemeClr val="tx1"/>
                </a:solidFill>
                <a:latin typeface="Times New Roman" panose="02020603050405020304" pitchFamily="18" charset="0"/>
                <a:cs typeface="Times New Roman" panose="02020603050405020304" pitchFamily="18" charset="0"/>
              </a:endParaRPr>
            </a:p>
          </p:txBody>
        </p:sp>
        <p:cxnSp>
          <p:nvCxnSpPr>
            <p:cNvPr id="76" name="直线箭头连接符 256">
              <a:extLst>
                <a:ext uri="{FF2B5EF4-FFF2-40B4-BE49-F238E27FC236}">
                  <a16:creationId xmlns:a16="http://schemas.microsoft.com/office/drawing/2014/main" id="{B942C59A-C431-9B03-F55D-5BD6710D758D}"/>
                </a:ext>
              </a:extLst>
            </p:cNvPr>
            <p:cNvCxnSpPr>
              <a:cxnSpLocks/>
              <a:stCxn id="70" idx="3"/>
              <a:endCxn id="75" idx="0"/>
            </p:cNvCxnSpPr>
            <p:nvPr/>
          </p:nvCxnSpPr>
          <p:spPr>
            <a:xfrm flipV="1">
              <a:off x="5524652" y="3939164"/>
              <a:ext cx="184216" cy="5795"/>
            </a:xfrm>
            <a:prstGeom prst="straightConnector1">
              <a:avLst/>
            </a:prstGeom>
            <a:ln w="28575">
              <a:solidFill>
                <a:srgbClr val="767171"/>
              </a:solidFill>
              <a:tailEnd type="triangle"/>
            </a:ln>
          </p:spPr>
          <p:style>
            <a:lnRef idx="1">
              <a:schemeClr val="dk1"/>
            </a:lnRef>
            <a:fillRef idx="0">
              <a:schemeClr val="dk1"/>
            </a:fillRef>
            <a:effectRef idx="0">
              <a:schemeClr val="dk1"/>
            </a:effectRef>
            <a:fontRef idx="minor">
              <a:schemeClr val="tx1"/>
            </a:fontRef>
          </p:style>
        </p:cxnSp>
        <p:cxnSp>
          <p:nvCxnSpPr>
            <p:cNvPr id="77" name="直线箭头连接符 256">
              <a:extLst>
                <a:ext uri="{FF2B5EF4-FFF2-40B4-BE49-F238E27FC236}">
                  <a16:creationId xmlns:a16="http://schemas.microsoft.com/office/drawing/2014/main" id="{69C20F68-82AA-D6F5-D343-5B7A86B335B6}"/>
                </a:ext>
              </a:extLst>
            </p:cNvPr>
            <p:cNvCxnSpPr>
              <a:cxnSpLocks/>
              <a:stCxn id="75" idx="2"/>
            </p:cNvCxnSpPr>
            <p:nvPr/>
          </p:nvCxnSpPr>
          <p:spPr>
            <a:xfrm flipV="1">
              <a:off x="6203655" y="3937663"/>
              <a:ext cx="346292" cy="1502"/>
            </a:xfrm>
            <a:prstGeom prst="straightConnector1">
              <a:avLst/>
            </a:prstGeom>
            <a:ln w="28575">
              <a:solidFill>
                <a:srgbClr val="767171"/>
              </a:solidFill>
              <a:tailEnd type="triangle"/>
            </a:ln>
          </p:spPr>
          <p:style>
            <a:lnRef idx="1">
              <a:schemeClr val="dk1"/>
            </a:lnRef>
            <a:fillRef idx="0">
              <a:schemeClr val="dk1"/>
            </a:fillRef>
            <a:effectRef idx="0">
              <a:schemeClr val="dk1"/>
            </a:effectRef>
            <a:fontRef idx="minor">
              <a:schemeClr val="tx1"/>
            </a:fontRef>
          </p:style>
        </p:cxnSp>
        <p:cxnSp>
          <p:nvCxnSpPr>
            <p:cNvPr id="78" name="直线箭头连接符 256">
              <a:extLst>
                <a:ext uri="{FF2B5EF4-FFF2-40B4-BE49-F238E27FC236}">
                  <a16:creationId xmlns:a16="http://schemas.microsoft.com/office/drawing/2014/main" id="{906ADB09-9E8D-C9B8-75A4-43229740F339}"/>
                </a:ext>
              </a:extLst>
            </p:cNvPr>
            <p:cNvCxnSpPr>
              <a:cxnSpLocks/>
            </p:cNvCxnSpPr>
            <p:nvPr/>
          </p:nvCxnSpPr>
          <p:spPr>
            <a:xfrm>
              <a:off x="6203655" y="2757999"/>
              <a:ext cx="252347" cy="4761"/>
            </a:xfrm>
            <a:prstGeom prst="straightConnector1">
              <a:avLst/>
            </a:prstGeom>
            <a:ln w="28575">
              <a:solidFill>
                <a:srgbClr val="767171"/>
              </a:solidFill>
              <a:tailEnd type="triangle"/>
            </a:ln>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94CE67AE-B4D9-E398-3B3C-1742BC79E826}"/>
                </a:ext>
              </a:extLst>
            </p:cNvPr>
            <p:cNvSpPr txBox="1"/>
            <p:nvPr/>
          </p:nvSpPr>
          <p:spPr>
            <a:xfrm>
              <a:off x="6416975" y="4148602"/>
              <a:ext cx="1429001" cy="278763"/>
            </a:xfrm>
            <a:prstGeom prst="rect">
              <a:avLst/>
            </a:prstGeom>
            <a:noFill/>
          </p:spPr>
          <p:txBody>
            <a:bodyPr wrap="square">
              <a:spAutoFit/>
            </a:bodyPr>
            <a:lstStyle/>
            <a:p>
              <a:pPr algn="ctr"/>
              <a:r>
                <a:rPr lang="en-US" altLang="zh-CN" sz="1600" kern="100" dirty="0">
                  <a:latin typeface="Times New Roman" panose="02020603050405020304" pitchFamily="18" charset="0"/>
                </a:rPr>
                <a:t>ECG</a:t>
              </a:r>
              <a:r>
                <a:rPr lang="zh-CN" altLang="en-US" sz="1600" kern="100" dirty="0">
                  <a:latin typeface="Times New Roman" panose="02020603050405020304" pitchFamily="18" charset="0"/>
                </a:rPr>
                <a:t> </a:t>
              </a:r>
              <a:r>
                <a:rPr lang="en-US" altLang="zh-CN" sz="1600" kern="100" dirty="0">
                  <a:latin typeface="Times New Roman" panose="02020603050405020304" pitchFamily="18" charset="0"/>
                </a:rPr>
                <a:t>Outputs</a:t>
              </a:r>
            </a:p>
          </p:txBody>
        </p:sp>
        <p:pic>
          <p:nvPicPr>
            <p:cNvPr id="80" name="Picture 79">
              <a:extLst>
                <a:ext uri="{FF2B5EF4-FFF2-40B4-BE49-F238E27FC236}">
                  <a16:creationId xmlns:a16="http://schemas.microsoft.com/office/drawing/2014/main" id="{28BDBCEC-9C01-DBC2-0437-D5D0CAB01EAD}"/>
                </a:ext>
              </a:extLst>
            </p:cNvPr>
            <p:cNvPicPr>
              <a:picLocks noChangeAspect="1"/>
            </p:cNvPicPr>
            <p:nvPr/>
          </p:nvPicPr>
          <p:blipFill rotWithShape="1">
            <a:blip r:embed="rId10">
              <a:extLst>
                <a:ext uri="{28A0092B-C50C-407E-A947-70E740481C1C}">
                  <a14:useLocalDpi xmlns:a14="http://schemas.microsoft.com/office/drawing/2010/main" val="0"/>
                </a:ext>
              </a:extLst>
            </a:blip>
            <a:srcRect r="8190"/>
            <a:stretch/>
          </p:blipFill>
          <p:spPr>
            <a:xfrm>
              <a:off x="6577953" y="3575406"/>
              <a:ext cx="1073645" cy="598656"/>
            </a:xfrm>
            <a:prstGeom prst="rect">
              <a:avLst/>
            </a:prstGeom>
          </p:spPr>
        </p:pic>
        <p:sp>
          <p:nvSpPr>
            <p:cNvPr id="81" name="TextBox 80">
              <a:extLst>
                <a:ext uri="{FF2B5EF4-FFF2-40B4-BE49-F238E27FC236}">
                  <a16:creationId xmlns:a16="http://schemas.microsoft.com/office/drawing/2014/main" id="{172C8623-214B-A0F3-B72D-B8B44B5634EC}"/>
                </a:ext>
              </a:extLst>
            </p:cNvPr>
            <p:cNvSpPr txBox="1"/>
            <p:nvPr/>
          </p:nvSpPr>
          <p:spPr>
            <a:xfrm>
              <a:off x="6331219" y="2998516"/>
              <a:ext cx="1587650" cy="481499"/>
            </a:xfrm>
            <a:prstGeom prst="rect">
              <a:avLst/>
            </a:prstGeom>
            <a:noFill/>
          </p:spPr>
          <p:txBody>
            <a:bodyPr wrap="square">
              <a:spAutoFit/>
            </a:bodyPr>
            <a:lstStyle/>
            <a:p>
              <a:pPr algn="ctr"/>
              <a:r>
                <a:rPr lang="en-US" altLang="zh-CN" sz="1600" kern="100" dirty="0">
                  <a:latin typeface="Times New Roman" panose="02020603050405020304" pitchFamily="18" charset="0"/>
                </a:rPr>
                <a:t>Sparse</a:t>
              </a:r>
              <a:r>
                <a:rPr lang="zh-CN" altLang="en-US" sz="1600" kern="100" dirty="0">
                  <a:latin typeface="Times New Roman" panose="02020603050405020304" pitchFamily="18" charset="0"/>
                </a:rPr>
                <a:t> </a:t>
              </a:r>
              <a:r>
                <a:rPr lang="en-US" altLang="zh-CN" sz="1600" kern="100" dirty="0">
                  <a:latin typeface="Times New Roman" panose="02020603050405020304" pitchFamily="18" charset="0"/>
                </a:rPr>
                <a:t>Signal</a:t>
              </a:r>
              <a:r>
                <a:rPr lang="zh-CN" altLang="en-US" sz="1600" kern="100" dirty="0">
                  <a:latin typeface="Times New Roman" panose="02020603050405020304" pitchFamily="18" charset="0"/>
                </a:rPr>
                <a:t> </a:t>
              </a:r>
              <a:r>
                <a:rPr lang="en-US" altLang="zh-CN" sz="1600" kern="100" dirty="0">
                  <a:latin typeface="Times New Roman" panose="02020603050405020304" pitchFamily="18" charset="0"/>
                </a:rPr>
                <a:t>Recovery</a:t>
              </a:r>
            </a:p>
          </p:txBody>
        </p:sp>
        <p:sp>
          <p:nvSpPr>
            <p:cNvPr id="82" name="Freeform 81">
              <a:extLst>
                <a:ext uri="{FF2B5EF4-FFF2-40B4-BE49-F238E27FC236}">
                  <a16:creationId xmlns:a16="http://schemas.microsoft.com/office/drawing/2014/main" id="{759BA7FB-9319-338B-D110-28F0F28BF886}"/>
                </a:ext>
              </a:extLst>
            </p:cNvPr>
            <p:cNvSpPr/>
            <p:nvPr/>
          </p:nvSpPr>
          <p:spPr>
            <a:xfrm>
              <a:off x="6575417" y="2396989"/>
              <a:ext cx="1106905" cy="486427"/>
            </a:xfrm>
            <a:custGeom>
              <a:avLst/>
              <a:gdLst>
                <a:gd name="connsiteX0" fmla="*/ 0 w 1106905"/>
                <a:gd name="connsiteY0" fmla="*/ 360961 h 397582"/>
                <a:gd name="connsiteX1" fmla="*/ 110691 w 1106905"/>
                <a:gd name="connsiteY1" fmla="*/ 14 h 397582"/>
                <a:gd name="connsiteX2" fmla="*/ 206943 w 1106905"/>
                <a:gd name="connsiteY2" fmla="*/ 346523 h 397582"/>
                <a:gd name="connsiteX3" fmla="*/ 259882 w 1106905"/>
                <a:gd name="connsiteY3" fmla="*/ 255083 h 397582"/>
                <a:gd name="connsiteX4" fmla="*/ 283945 w 1106905"/>
                <a:gd name="connsiteY4" fmla="*/ 346523 h 397582"/>
                <a:gd name="connsiteX5" fmla="*/ 404261 w 1106905"/>
                <a:gd name="connsiteY5" fmla="*/ 4826 h 397582"/>
                <a:gd name="connsiteX6" fmla="*/ 490888 w 1106905"/>
                <a:gd name="connsiteY6" fmla="*/ 380212 h 397582"/>
                <a:gd name="connsiteX7" fmla="*/ 543827 w 1106905"/>
                <a:gd name="connsiteY7" fmla="*/ 279146 h 397582"/>
                <a:gd name="connsiteX8" fmla="*/ 591954 w 1106905"/>
                <a:gd name="connsiteY8" fmla="*/ 389837 h 397582"/>
                <a:gd name="connsiteX9" fmla="*/ 712269 w 1106905"/>
                <a:gd name="connsiteY9" fmla="*/ 19264 h 397582"/>
                <a:gd name="connsiteX10" fmla="*/ 822960 w 1106905"/>
                <a:gd name="connsiteY10" fmla="*/ 380212 h 397582"/>
                <a:gd name="connsiteX11" fmla="*/ 904775 w 1106905"/>
                <a:gd name="connsiteY11" fmla="*/ 269521 h 397582"/>
                <a:gd name="connsiteX12" fmla="*/ 967339 w 1106905"/>
                <a:gd name="connsiteY12" fmla="*/ 389837 h 397582"/>
                <a:gd name="connsiteX13" fmla="*/ 1106905 w 1106905"/>
                <a:gd name="connsiteY13" fmla="*/ 144393 h 397582"/>
                <a:gd name="connsiteX0" fmla="*/ 0 w 1106905"/>
                <a:gd name="connsiteY0" fmla="*/ 356212 h 392833"/>
                <a:gd name="connsiteX1" fmla="*/ 107516 w 1106905"/>
                <a:gd name="connsiteY1" fmla="*/ 11140 h 392833"/>
                <a:gd name="connsiteX2" fmla="*/ 206943 w 1106905"/>
                <a:gd name="connsiteY2" fmla="*/ 341774 h 392833"/>
                <a:gd name="connsiteX3" fmla="*/ 259882 w 1106905"/>
                <a:gd name="connsiteY3" fmla="*/ 250334 h 392833"/>
                <a:gd name="connsiteX4" fmla="*/ 283945 w 1106905"/>
                <a:gd name="connsiteY4" fmla="*/ 341774 h 392833"/>
                <a:gd name="connsiteX5" fmla="*/ 404261 w 1106905"/>
                <a:gd name="connsiteY5" fmla="*/ 77 h 392833"/>
                <a:gd name="connsiteX6" fmla="*/ 490888 w 1106905"/>
                <a:gd name="connsiteY6" fmla="*/ 375463 h 392833"/>
                <a:gd name="connsiteX7" fmla="*/ 543827 w 1106905"/>
                <a:gd name="connsiteY7" fmla="*/ 274397 h 392833"/>
                <a:gd name="connsiteX8" fmla="*/ 591954 w 1106905"/>
                <a:gd name="connsiteY8" fmla="*/ 385088 h 392833"/>
                <a:gd name="connsiteX9" fmla="*/ 712269 w 1106905"/>
                <a:gd name="connsiteY9" fmla="*/ 14515 h 392833"/>
                <a:gd name="connsiteX10" fmla="*/ 822960 w 1106905"/>
                <a:gd name="connsiteY10" fmla="*/ 375463 h 392833"/>
                <a:gd name="connsiteX11" fmla="*/ 904775 w 1106905"/>
                <a:gd name="connsiteY11" fmla="*/ 264772 h 392833"/>
                <a:gd name="connsiteX12" fmla="*/ 967339 w 1106905"/>
                <a:gd name="connsiteY12" fmla="*/ 385088 h 392833"/>
                <a:gd name="connsiteX13" fmla="*/ 1106905 w 1106905"/>
                <a:gd name="connsiteY13" fmla="*/ 139644 h 392833"/>
                <a:gd name="connsiteX0" fmla="*/ 0 w 1106905"/>
                <a:gd name="connsiteY0" fmla="*/ 356212 h 392833"/>
                <a:gd name="connsiteX1" fmla="*/ 107516 w 1106905"/>
                <a:gd name="connsiteY1" fmla="*/ 11140 h 392833"/>
                <a:gd name="connsiteX2" fmla="*/ 206943 w 1106905"/>
                <a:gd name="connsiteY2" fmla="*/ 341774 h 392833"/>
                <a:gd name="connsiteX3" fmla="*/ 247182 w 1106905"/>
                <a:gd name="connsiteY3" fmla="*/ 250334 h 392833"/>
                <a:gd name="connsiteX4" fmla="*/ 283945 w 1106905"/>
                <a:gd name="connsiteY4" fmla="*/ 341774 h 392833"/>
                <a:gd name="connsiteX5" fmla="*/ 404261 w 1106905"/>
                <a:gd name="connsiteY5" fmla="*/ 77 h 392833"/>
                <a:gd name="connsiteX6" fmla="*/ 490888 w 1106905"/>
                <a:gd name="connsiteY6" fmla="*/ 375463 h 392833"/>
                <a:gd name="connsiteX7" fmla="*/ 543827 w 1106905"/>
                <a:gd name="connsiteY7" fmla="*/ 274397 h 392833"/>
                <a:gd name="connsiteX8" fmla="*/ 591954 w 1106905"/>
                <a:gd name="connsiteY8" fmla="*/ 385088 h 392833"/>
                <a:gd name="connsiteX9" fmla="*/ 712269 w 1106905"/>
                <a:gd name="connsiteY9" fmla="*/ 14515 h 392833"/>
                <a:gd name="connsiteX10" fmla="*/ 822960 w 1106905"/>
                <a:gd name="connsiteY10" fmla="*/ 375463 h 392833"/>
                <a:gd name="connsiteX11" fmla="*/ 904775 w 1106905"/>
                <a:gd name="connsiteY11" fmla="*/ 264772 h 392833"/>
                <a:gd name="connsiteX12" fmla="*/ 967339 w 1106905"/>
                <a:gd name="connsiteY12" fmla="*/ 385088 h 392833"/>
                <a:gd name="connsiteX13" fmla="*/ 1106905 w 1106905"/>
                <a:gd name="connsiteY13" fmla="*/ 139644 h 392833"/>
                <a:gd name="connsiteX0" fmla="*/ 0 w 1106905"/>
                <a:gd name="connsiteY0" fmla="*/ 345087 h 381708"/>
                <a:gd name="connsiteX1" fmla="*/ 107516 w 1106905"/>
                <a:gd name="connsiteY1" fmla="*/ 15 h 381708"/>
                <a:gd name="connsiteX2" fmla="*/ 206943 w 1106905"/>
                <a:gd name="connsiteY2" fmla="*/ 330649 h 381708"/>
                <a:gd name="connsiteX3" fmla="*/ 247182 w 1106905"/>
                <a:gd name="connsiteY3" fmla="*/ 239209 h 381708"/>
                <a:gd name="connsiteX4" fmla="*/ 283945 w 1106905"/>
                <a:gd name="connsiteY4" fmla="*/ 330649 h 381708"/>
                <a:gd name="connsiteX5" fmla="*/ 416961 w 1106905"/>
                <a:gd name="connsiteY5" fmla="*/ 1652 h 381708"/>
                <a:gd name="connsiteX6" fmla="*/ 490888 w 1106905"/>
                <a:gd name="connsiteY6" fmla="*/ 364338 h 381708"/>
                <a:gd name="connsiteX7" fmla="*/ 543827 w 1106905"/>
                <a:gd name="connsiteY7" fmla="*/ 263272 h 381708"/>
                <a:gd name="connsiteX8" fmla="*/ 591954 w 1106905"/>
                <a:gd name="connsiteY8" fmla="*/ 373963 h 381708"/>
                <a:gd name="connsiteX9" fmla="*/ 712269 w 1106905"/>
                <a:gd name="connsiteY9" fmla="*/ 3390 h 381708"/>
                <a:gd name="connsiteX10" fmla="*/ 822960 w 1106905"/>
                <a:gd name="connsiteY10" fmla="*/ 364338 h 381708"/>
                <a:gd name="connsiteX11" fmla="*/ 904775 w 1106905"/>
                <a:gd name="connsiteY11" fmla="*/ 253647 h 381708"/>
                <a:gd name="connsiteX12" fmla="*/ 967339 w 1106905"/>
                <a:gd name="connsiteY12" fmla="*/ 373963 h 381708"/>
                <a:gd name="connsiteX13" fmla="*/ 1106905 w 1106905"/>
                <a:gd name="connsiteY13" fmla="*/ 128519 h 381708"/>
                <a:gd name="connsiteX0" fmla="*/ 0 w 1106905"/>
                <a:gd name="connsiteY0" fmla="*/ 345087 h 381708"/>
                <a:gd name="connsiteX1" fmla="*/ 107516 w 1106905"/>
                <a:gd name="connsiteY1" fmla="*/ 15 h 381708"/>
                <a:gd name="connsiteX2" fmla="*/ 206943 w 1106905"/>
                <a:gd name="connsiteY2" fmla="*/ 330649 h 381708"/>
                <a:gd name="connsiteX3" fmla="*/ 247182 w 1106905"/>
                <a:gd name="connsiteY3" fmla="*/ 239209 h 381708"/>
                <a:gd name="connsiteX4" fmla="*/ 283945 w 1106905"/>
                <a:gd name="connsiteY4" fmla="*/ 330649 h 381708"/>
                <a:gd name="connsiteX5" fmla="*/ 416961 w 1106905"/>
                <a:gd name="connsiteY5" fmla="*/ 1652 h 381708"/>
                <a:gd name="connsiteX6" fmla="*/ 490888 w 1106905"/>
                <a:gd name="connsiteY6" fmla="*/ 364338 h 381708"/>
                <a:gd name="connsiteX7" fmla="*/ 543827 w 1106905"/>
                <a:gd name="connsiteY7" fmla="*/ 263272 h 381708"/>
                <a:gd name="connsiteX8" fmla="*/ 591954 w 1106905"/>
                <a:gd name="connsiteY8" fmla="*/ 373963 h 381708"/>
                <a:gd name="connsiteX9" fmla="*/ 712269 w 1106905"/>
                <a:gd name="connsiteY9" fmla="*/ 3390 h 381708"/>
                <a:gd name="connsiteX10" fmla="*/ 822960 w 1106905"/>
                <a:gd name="connsiteY10" fmla="*/ 364338 h 381708"/>
                <a:gd name="connsiteX11" fmla="*/ 904775 w 1106905"/>
                <a:gd name="connsiteY11" fmla="*/ 253647 h 381708"/>
                <a:gd name="connsiteX12" fmla="*/ 967339 w 1106905"/>
                <a:gd name="connsiteY12" fmla="*/ 373963 h 381708"/>
                <a:gd name="connsiteX13" fmla="*/ 1106905 w 1106905"/>
                <a:gd name="connsiteY13" fmla="*/ 128519 h 381708"/>
                <a:gd name="connsiteX0" fmla="*/ 0 w 1106905"/>
                <a:gd name="connsiteY0" fmla="*/ 345087 h 380148"/>
                <a:gd name="connsiteX1" fmla="*/ 107516 w 1106905"/>
                <a:gd name="connsiteY1" fmla="*/ 15 h 380148"/>
                <a:gd name="connsiteX2" fmla="*/ 206943 w 1106905"/>
                <a:gd name="connsiteY2" fmla="*/ 330649 h 380148"/>
                <a:gd name="connsiteX3" fmla="*/ 247182 w 1106905"/>
                <a:gd name="connsiteY3" fmla="*/ 239209 h 380148"/>
                <a:gd name="connsiteX4" fmla="*/ 283945 w 1106905"/>
                <a:gd name="connsiteY4" fmla="*/ 330649 h 380148"/>
                <a:gd name="connsiteX5" fmla="*/ 416961 w 1106905"/>
                <a:gd name="connsiteY5" fmla="*/ 1652 h 380148"/>
                <a:gd name="connsiteX6" fmla="*/ 490888 w 1106905"/>
                <a:gd name="connsiteY6" fmla="*/ 364338 h 380148"/>
                <a:gd name="connsiteX7" fmla="*/ 540652 w 1106905"/>
                <a:gd name="connsiteY7" fmla="*/ 244222 h 380148"/>
                <a:gd name="connsiteX8" fmla="*/ 591954 w 1106905"/>
                <a:gd name="connsiteY8" fmla="*/ 373963 h 380148"/>
                <a:gd name="connsiteX9" fmla="*/ 712269 w 1106905"/>
                <a:gd name="connsiteY9" fmla="*/ 3390 h 380148"/>
                <a:gd name="connsiteX10" fmla="*/ 822960 w 1106905"/>
                <a:gd name="connsiteY10" fmla="*/ 364338 h 380148"/>
                <a:gd name="connsiteX11" fmla="*/ 904775 w 1106905"/>
                <a:gd name="connsiteY11" fmla="*/ 253647 h 380148"/>
                <a:gd name="connsiteX12" fmla="*/ 967339 w 1106905"/>
                <a:gd name="connsiteY12" fmla="*/ 373963 h 380148"/>
                <a:gd name="connsiteX13" fmla="*/ 1106905 w 1106905"/>
                <a:gd name="connsiteY13" fmla="*/ 128519 h 380148"/>
                <a:gd name="connsiteX0" fmla="*/ 0 w 1106905"/>
                <a:gd name="connsiteY0" fmla="*/ 345087 h 380148"/>
                <a:gd name="connsiteX1" fmla="*/ 107516 w 1106905"/>
                <a:gd name="connsiteY1" fmla="*/ 15 h 380148"/>
                <a:gd name="connsiteX2" fmla="*/ 206943 w 1106905"/>
                <a:gd name="connsiteY2" fmla="*/ 330649 h 380148"/>
                <a:gd name="connsiteX3" fmla="*/ 244007 w 1106905"/>
                <a:gd name="connsiteY3" fmla="*/ 191584 h 380148"/>
                <a:gd name="connsiteX4" fmla="*/ 283945 w 1106905"/>
                <a:gd name="connsiteY4" fmla="*/ 330649 h 380148"/>
                <a:gd name="connsiteX5" fmla="*/ 416961 w 1106905"/>
                <a:gd name="connsiteY5" fmla="*/ 1652 h 380148"/>
                <a:gd name="connsiteX6" fmla="*/ 490888 w 1106905"/>
                <a:gd name="connsiteY6" fmla="*/ 364338 h 380148"/>
                <a:gd name="connsiteX7" fmla="*/ 540652 w 1106905"/>
                <a:gd name="connsiteY7" fmla="*/ 244222 h 380148"/>
                <a:gd name="connsiteX8" fmla="*/ 591954 w 1106905"/>
                <a:gd name="connsiteY8" fmla="*/ 373963 h 380148"/>
                <a:gd name="connsiteX9" fmla="*/ 712269 w 1106905"/>
                <a:gd name="connsiteY9" fmla="*/ 3390 h 380148"/>
                <a:gd name="connsiteX10" fmla="*/ 822960 w 1106905"/>
                <a:gd name="connsiteY10" fmla="*/ 364338 h 380148"/>
                <a:gd name="connsiteX11" fmla="*/ 904775 w 1106905"/>
                <a:gd name="connsiteY11" fmla="*/ 253647 h 380148"/>
                <a:gd name="connsiteX12" fmla="*/ 967339 w 1106905"/>
                <a:gd name="connsiteY12" fmla="*/ 373963 h 380148"/>
                <a:gd name="connsiteX13" fmla="*/ 1106905 w 1106905"/>
                <a:gd name="connsiteY13" fmla="*/ 128519 h 380148"/>
                <a:gd name="connsiteX0" fmla="*/ 0 w 1106905"/>
                <a:gd name="connsiteY0" fmla="*/ 345087 h 380148"/>
                <a:gd name="connsiteX1" fmla="*/ 107516 w 1106905"/>
                <a:gd name="connsiteY1" fmla="*/ 15 h 380148"/>
                <a:gd name="connsiteX2" fmla="*/ 206943 w 1106905"/>
                <a:gd name="connsiteY2" fmla="*/ 330649 h 380148"/>
                <a:gd name="connsiteX3" fmla="*/ 244007 w 1106905"/>
                <a:gd name="connsiteY3" fmla="*/ 191584 h 380148"/>
                <a:gd name="connsiteX4" fmla="*/ 283945 w 1106905"/>
                <a:gd name="connsiteY4" fmla="*/ 330649 h 380148"/>
                <a:gd name="connsiteX5" fmla="*/ 410611 w 1106905"/>
                <a:gd name="connsiteY5" fmla="*/ 58802 h 380148"/>
                <a:gd name="connsiteX6" fmla="*/ 490888 w 1106905"/>
                <a:gd name="connsiteY6" fmla="*/ 364338 h 380148"/>
                <a:gd name="connsiteX7" fmla="*/ 540652 w 1106905"/>
                <a:gd name="connsiteY7" fmla="*/ 244222 h 380148"/>
                <a:gd name="connsiteX8" fmla="*/ 591954 w 1106905"/>
                <a:gd name="connsiteY8" fmla="*/ 373963 h 380148"/>
                <a:gd name="connsiteX9" fmla="*/ 712269 w 1106905"/>
                <a:gd name="connsiteY9" fmla="*/ 3390 h 380148"/>
                <a:gd name="connsiteX10" fmla="*/ 822960 w 1106905"/>
                <a:gd name="connsiteY10" fmla="*/ 364338 h 380148"/>
                <a:gd name="connsiteX11" fmla="*/ 904775 w 1106905"/>
                <a:gd name="connsiteY11" fmla="*/ 253647 h 380148"/>
                <a:gd name="connsiteX12" fmla="*/ 967339 w 1106905"/>
                <a:gd name="connsiteY12" fmla="*/ 373963 h 380148"/>
                <a:gd name="connsiteX13" fmla="*/ 1106905 w 1106905"/>
                <a:gd name="connsiteY13" fmla="*/ 128519 h 380148"/>
                <a:gd name="connsiteX0" fmla="*/ 0 w 1106905"/>
                <a:gd name="connsiteY0" fmla="*/ 446476 h 486427"/>
                <a:gd name="connsiteX1" fmla="*/ 107516 w 1106905"/>
                <a:gd name="connsiteY1" fmla="*/ 101404 h 486427"/>
                <a:gd name="connsiteX2" fmla="*/ 206943 w 1106905"/>
                <a:gd name="connsiteY2" fmla="*/ 432038 h 486427"/>
                <a:gd name="connsiteX3" fmla="*/ 244007 w 1106905"/>
                <a:gd name="connsiteY3" fmla="*/ 292973 h 486427"/>
                <a:gd name="connsiteX4" fmla="*/ 283945 w 1106905"/>
                <a:gd name="connsiteY4" fmla="*/ 432038 h 486427"/>
                <a:gd name="connsiteX5" fmla="*/ 410611 w 1106905"/>
                <a:gd name="connsiteY5" fmla="*/ 160191 h 486427"/>
                <a:gd name="connsiteX6" fmla="*/ 490888 w 1106905"/>
                <a:gd name="connsiteY6" fmla="*/ 465727 h 486427"/>
                <a:gd name="connsiteX7" fmla="*/ 540652 w 1106905"/>
                <a:gd name="connsiteY7" fmla="*/ 345611 h 486427"/>
                <a:gd name="connsiteX8" fmla="*/ 591954 w 1106905"/>
                <a:gd name="connsiteY8" fmla="*/ 475352 h 486427"/>
                <a:gd name="connsiteX9" fmla="*/ 718619 w 1106905"/>
                <a:gd name="connsiteY9" fmla="*/ 4 h 486427"/>
                <a:gd name="connsiteX10" fmla="*/ 822960 w 1106905"/>
                <a:gd name="connsiteY10" fmla="*/ 465727 h 486427"/>
                <a:gd name="connsiteX11" fmla="*/ 904775 w 1106905"/>
                <a:gd name="connsiteY11" fmla="*/ 355036 h 486427"/>
                <a:gd name="connsiteX12" fmla="*/ 967339 w 1106905"/>
                <a:gd name="connsiteY12" fmla="*/ 475352 h 486427"/>
                <a:gd name="connsiteX13" fmla="*/ 1106905 w 1106905"/>
                <a:gd name="connsiteY13" fmla="*/ 229908 h 486427"/>
                <a:gd name="connsiteX0" fmla="*/ 0 w 1106905"/>
                <a:gd name="connsiteY0" fmla="*/ 446476 h 486427"/>
                <a:gd name="connsiteX1" fmla="*/ 107516 w 1106905"/>
                <a:gd name="connsiteY1" fmla="*/ 101404 h 486427"/>
                <a:gd name="connsiteX2" fmla="*/ 206943 w 1106905"/>
                <a:gd name="connsiteY2" fmla="*/ 432038 h 486427"/>
                <a:gd name="connsiteX3" fmla="*/ 244007 w 1106905"/>
                <a:gd name="connsiteY3" fmla="*/ 292973 h 486427"/>
                <a:gd name="connsiteX4" fmla="*/ 283945 w 1106905"/>
                <a:gd name="connsiteY4" fmla="*/ 432038 h 486427"/>
                <a:gd name="connsiteX5" fmla="*/ 410611 w 1106905"/>
                <a:gd name="connsiteY5" fmla="*/ 160191 h 486427"/>
                <a:gd name="connsiteX6" fmla="*/ 490888 w 1106905"/>
                <a:gd name="connsiteY6" fmla="*/ 465727 h 486427"/>
                <a:gd name="connsiteX7" fmla="*/ 540652 w 1106905"/>
                <a:gd name="connsiteY7" fmla="*/ 345611 h 486427"/>
                <a:gd name="connsiteX8" fmla="*/ 591954 w 1106905"/>
                <a:gd name="connsiteY8" fmla="*/ 475352 h 486427"/>
                <a:gd name="connsiteX9" fmla="*/ 718619 w 1106905"/>
                <a:gd name="connsiteY9" fmla="*/ 4 h 486427"/>
                <a:gd name="connsiteX10" fmla="*/ 822960 w 1106905"/>
                <a:gd name="connsiteY10" fmla="*/ 465727 h 486427"/>
                <a:gd name="connsiteX11" fmla="*/ 898425 w 1106905"/>
                <a:gd name="connsiteY11" fmla="*/ 351861 h 486427"/>
                <a:gd name="connsiteX12" fmla="*/ 967339 w 1106905"/>
                <a:gd name="connsiteY12" fmla="*/ 475352 h 486427"/>
                <a:gd name="connsiteX13" fmla="*/ 1106905 w 1106905"/>
                <a:gd name="connsiteY13" fmla="*/ 229908 h 48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6905" h="486427">
                  <a:moveTo>
                    <a:pt x="0" y="446476"/>
                  </a:moveTo>
                  <a:cubicBezTo>
                    <a:pt x="38100" y="267205"/>
                    <a:pt x="73026" y="103810"/>
                    <a:pt x="107516" y="101404"/>
                  </a:cubicBezTo>
                  <a:cubicBezTo>
                    <a:pt x="142006" y="98998"/>
                    <a:pt x="184195" y="400110"/>
                    <a:pt x="206943" y="432038"/>
                  </a:cubicBezTo>
                  <a:cubicBezTo>
                    <a:pt x="229691" y="463966"/>
                    <a:pt x="231173" y="292973"/>
                    <a:pt x="244007" y="292973"/>
                  </a:cubicBezTo>
                  <a:cubicBezTo>
                    <a:pt x="256841" y="292973"/>
                    <a:pt x="256178" y="454168"/>
                    <a:pt x="283945" y="432038"/>
                  </a:cubicBezTo>
                  <a:cubicBezTo>
                    <a:pt x="311712" y="409908"/>
                    <a:pt x="366596" y="164101"/>
                    <a:pt x="410611" y="160191"/>
                  </a:cubicBezTo>
                  <a:cubicBezTo>
                    <a:pt x="454626" y="156281"/>
                    <a:pt x="469215" y="434824"/>
                    <a:pt x="490888" y="465727"/>
                  </a:cubicBezTo>
                  <a:cubicBezTo>
                    <a:pt x="512562" y="496630"/>
                    <a:pt x="523808" y="344007"/>
                    <a:pt x="540652" y="345611"/>
                  </a:cubicBezTo>
                  <a:cubicBezTo>
                    <a:pt x="557496" y="347215"/>
                    <a:pt x="562293" y="532953"/>
                    <a:pt x="591954" y="475352"/>
                  </a:cubicBezTo>
                  <a:cubicBezTo>
                    <a:pt x="621615" y="417751"/>
                    <a:pt x="680118" y="1608"/>
                    <a:pt x="718619" y="4"/>
                  </a:cubicBezTo>
                  <a:cubicBezTo>
                    <a:pt x="757120" y="-1600"/>
                    <a:pt x="792992" y="407084"/>
                    <a:pt x="822960" y="465727"/>
                  </a:cubicBezTo>
                  <a:cubicBezTo>
                    <a:pt x="852928" y="524370"/>
                    <a:pt x="874362" y="350257"/>
                    <a:pt x="898425" y="351861"/>
                  </a:cubicBezTo>
                  <a:cubicBezTo>
                    <a:pt x="922488" y="353465"/>
                    <a:pt x="933651" y="496207"/>
                    <a:pt x="967339" y="475352"/>
                  </a:cubicBezTo>
                  <a:cubicBezTo>
                    <a:pt x="1001027" y="454497"/>
                    <a:pt x="1053966" y="342202"/>
                    <a:pt x="1106905" y="229908"/>
                  </a:cubicBezTo>
                </a:path>
              </a:pathLst>
            </a:cu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dirty="0"/>
            </a:p>
          </p:txBody>
        </p:sp>
        <p:sp>
          <p:nvSpPr>
            <p:cNvPr id="83" name="TextBox 82">
              <a:extLst>
                <a:ext uri="{FF2B5EF4-FFF2-40B4-BE49-F238E27FC236}">
                  <a16:creationId xmlns:a16="http://schemas.microsoft.com/office/drawing/2014/main" id="{5966731A-2434-231D-5799-D03939F61C6D}"/>
                </a:ext>
              </a:extLst>
            </p:cNvPr>
            <p:cNvSpPr txBox="1"/>
            <p:nvPr/>
          </p:nvSpPr>
          <p:spPr>
            <a:xfrm>
              <a:off x="7615987" y="2903478"/>
              <a:ext cx="193148" cy="278763"/>
            </a:xfrm>
            <a:prstGeom prst="rect">
              <a:avLst/>
            </a:prstGeom>
            <a:noFill/>
          </p:spPr>
          <p:txBody>
            <a:bodyPr wrap="square">
              <a:spAutoFit/>
            </a:bodyPr>
            <a:lstStyle/>
            <a:p>
              <a:pPr algn="ctr"/>
              <a:r>
                <a:rPr lang="en-US" altLang="zh-CN" sz="1600" kern="100" dirty="0">
                  <a:latin typeface="Times New Roman" panose="02020603050405020304" pitchFamily="18" charset="0"/>
                </a:rPr>
                <a:t>t</a:t>
              </a:r>
            </a:p>
          </p:txBody>
        </p:sp>
        <p:cxnSp>
          <p:nvCxnSpPr>
            <p:cNvPr id="84" name="直线箭头连接符 256">
              <a:extLst>
                <a:ext uri="{FF2B5EF4-FFF2-40B4-BE49-F238E27FC236}">
                  <a16:creationId xmlns:a16="http://schemas.microsoft.com/office/drawing/2014/main" id="{FD48BBCC-9503-E3AB-7308-3C5BB78AC0D4}"/>
                </a:ext>
              </a:extLst>
            </p:cNvPr>
            <p:cNvCxnSpPr>
              <a:cxnSpLocks/>
            </p:cNvCxnSpPr>
            <p:nvPr/>
          </p:nvCxnSpPr>
          <p:spPr>
            <a:xfrm flipV="1">
              <a:off x="6676908" y="2498393"/>
              <a:ext cx="2548" cy="466448"/>
            </a:xfrm>
            <a:prstGeom prst="straightConnector1">
              <a:avLst/>
            </a:prstGeom>
            <a:ln w="19050">
              <a:solidFill>
                <a:schemeClr val="accent2">
                  <a:lumMod val="75000"/>
                </a:schemeClr>
              </a:solidFill>
              <a:prstDash val="dash"/>
              <a:headEnd type="none"/>
              <a:tailEnd type="arrow" w="sm" len="med"/>
            </a:ln>
          </p:spPr>
          <p:style>
            <a:lnRef idx="1">
              <a:schemeClr val="dk1"/>
            </a:lnRef>
            <a:fillRef idx="0">
              <a:schemeClr val="dk1"/>
            </a:fillRef>
            <a:effectRef idx="0">
              <a:schemeClr val="dk1"/>
            </a:effectRef>
            <a:fontRef idx="minor">
              <a:schemeClr val="tx1"/>
            </a:fontRef>
          </p:style>
        </p:cxnSp>
        <p:cxnSp>
          <p:nvCxnSpPr>
            <p:cNvPr id="85" name="直线箭头连接符 256">
              <a:extLst>
                <a:ext uri="{FF2B5EF4-FFF2-40B4-BE49-F238E27FC236}">
                  <a16:creationId xmlns:a16="http://schemas.microsoft.com/office/drawing/2014/main" id="{B0DB9A98-DBF7-12A2-4C57-369CE0A7F990}"/>
                </a:ext>
              </a:extLst>
            </p:cNvPr>
            <p:cNvCxnSpPr>
              <a:cxnSpLocks/>
            </p:cNvCxnSpPr>
            <p:nvPr/>
          </p:nvCxnSpPr>
          <p:spPr>
            <a:xfrm flipH="1" flipV="1">
              <a:off x="6981834" y="2557180"/>
              <a:ext cx="2200" cy="402205"/>
            </a:xfrm>
            <a:prstGeom prst="straightConnector1">
              <a:avLst/>
            </a:prstGeom>
            <a:ln w="19050">
              <a:solidFill>
                <a:schemeClr val="accent2">
                  <a:lumMod val="75000"/>
                </a:schemeClr>
              </a:solidFill>
              <a:prstDash val="dash"/>
              <a:headEnd type="none"/>
              <a:tailEnd type="arrow" w="sm" len="med"/>
            </a:ln>
          </p:spPr>
          <p:style>
            <a:lnRef idx="1">
              <a:schemeClr val="dk1"/>
            </a:lnRef>
            <a:fillRef idx="0">
              <a:schemeClr val="dk1"/>
            </a:fillRef>
            <a:effectRef idx="0">
              <a:schemeClr val="dk1"/>
            </a:effectRef>
            <a:fontRef idx="minor">
              <a:schemeClr val="tx1"/>
            </a:fontRef>
          </p:style>
        </p:cxnSp>
        <p:cxnSp>
          <p:nvCxnSpPr>
            <p:cNvPr id="86" name="直线箭头连接符 256">
              <a:extLst>
                <a:ext uri="{FF2B5EF4-FFF2-40B4-BE49-F238E27FC236}">
                  <a16:creationId xmlns:a16="http://schemas.microsoft.com/office/drawing/2014/main" id="{30ADC103-99FA-91D4-A401-C6763CC1F7D3}"/>
                </a:ext>
              </a:extLst>
            </p:cNvPr>
            <p:cNvCxnSpPr>
              <a:cxnSpLocks/>
              <a:endCxn id="82" idx="9"/>
            </p:cNvCxnSpPr>
            <p:nvPr/>
          </p:nvCxnSpPr>
          <p:spPr>
            <a:xfrm flipV="1">
              <a:off x="7283896" y="2396993"/>
              <a:ext cx="10140" cy="569332"/>
            </a:xfrm>
            <a:prstGeom prst="straightConnector1">
              <a:avLst/>
            </a:prstGeom>
            <a:ln w="19050">
              <a:solidFill>
                <a:schemeClr val="accent2">
                  <a:lumMod val="75000"/>
                </a:schemeClr>
              </a:solidFill>
              <a:prstDash val="dash"/>
              <a:headEnd type="none"/>
              <a:tailEnd type="arrow" w="sm" len="med"/>
            </a:ln>
          </p:spPr>
          <p:style>
            <a:lnRef idx="1">
              <a:schemeClr val="dk1"/>
            </a:lnRef>
            <a:fillRef idx="0">
              <a:schemeClr val="dk1"/>
            </a:fillRef>
            <a:effectRef idx="0">
              <a:schemeClr val="dk1"/>
            </a:effectRef>
            <a:fontRef idx="minor">
              <a:schemeClr val="tx1"/>
            </a:fontRef>
          </p:style>
        </p:cxnSp>
        <p:cxnSp>
          <p:nvCxnSpPr>
            <p:cNvPr id="87" name="直线箭头连接符 256">
              <a:extLst>
                <a:ext uri="{FF2B5EF4-FFF2-40B4-BE49-F238E27FC236}">
                  <a16:creationId xmlns:a16="http://schemas.microsoft.com/office/drawing/2014/main" id="{2E03A387-7FBA-CE73-6B1B-21605A15E205}"/>
                </a:ext>
              </a:extLst>
            </p:cNvPr>
            <p:cNvCxnSpPr>
              <a:cxnSpLocks/>
            </p:cNvCxnSpPr>
            <p:nvPr/>
          </p:nvCxnSpPr>
          <p:spPr>
            <a:xfrm>
              <a:off x="6607027" y="2967809"/>
              <a:ext cx="1116000" cy="0"/>
            </a:xfrm>
            <a:prstGeom prst="straightConnector1">
              <a:avLst/>
            </a:prstGeom>
            <a:ln w="19050">
              <a:solidFill>
                <a:schemeClr val="tx1"/>
              </a:solidFill>
              <a:headEnd type="none"/>
              <a:tailEnd type="triangle"/>
            </a:ln>
          </p:spPr>
          <p:style>
            <a:lnRef idx="1">
              <a:schemeClr val="dk1"/>
            </a:lnRef>
            <a:fillRef idx="0">
              <a:schemeClr val="dk1"/>
            </a:fillRef>
            <a:effectRef idx="0">
              <a:schemeClr val="dk1"/>
            </a:effectRef>
            <a:fontRef idx="minor">
              <a:schemeClr val="tx1"/>
            </a:fontRef>
          </p:style>
        </p:cxnSp>
      </p:grpSp>
      <p:cxnSp>
        <p:nvCxnSpPr>
          <p:cNvPr id="88" name="直线箭头连接符 256">
            <a:extLst>
              <a:ext uri="{FF2B5EF4-FFF2-40B4-BE49-F238E27FC236}">
                <a16:creationId xmlns:a16="http://schemas.microsoft.com/office/drawing/2014/main" id="{29717F7D-0B5C-C967-7FB4-52C7C20BACF8}"/>
              </a:ext>
            </a:extLst>
          </p:cNvPr>
          <p:cNvCxnSpPr>
            <a:cxnSpLocks/>
          </p:cNvCxnSpPr>
          <p:nvPr/>
        </p:nvCxnSpPr>
        <p:spPr>
          <a:xfrm>
            <a:off x="6096000" y="4352349"/>
            <a:ext cx="0" cy="39600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2" name="文本框 14">
            <a:extLst>
              <a:ext uri="{FF2B5EF4-FFF2-40B4-BE49-F238E27FC236}">
                <a16:creationId xmlns:a16="http://schemas.microsoft.com/office/drawing/2014/main" id="{AB55BE01-50B1-3528-9EAF-65361EE27AD7}"/>
              </a:ext>
            </a:extLst>
          </p:cNvPr>
          <p:cNvSpPr txBox="1"/>
          <p:nvPr/>
        </p:nvSpPr>
        <p:spPr>
          <a:xfrm>
            <a:off x="1368209" y="6010758"/>
            <a:ext cx="2132234" cy="684803"/>
          </a:xfrm>
          <a:prstGeom prst="rect">
            <a:avLst/>
          </a:prstGeom>
          <a:noFill/>
        </p:spPr>
        <p:txBody>
          <a:bodyPr wrap="square">
            <a:spAutoFit/>
          </a:bodyPr>
          <a:lstStyle/>
          <a:p>
            <a:pPr algn="ctr">
              <a:spcBef>
                <a:spcPts val="250"/>
              </a:spcBef>
            </a:pPr>
            <a:r>
              <a:rPr lang="en-US" altLang="zh-CN" kern="100" dirty="0">
                <a:solidFill>
                  <a:srgbClr val="FF0000"/>
                </a:solidFill>
                <a:latin typeface="Times New Roman" panose="02020603050405020304" pitchFamily="18" charset="0"/>
              </a:rPr>
              <a:t>Chapter</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3</a:t>
            </a:r>
          </a:p>
          <a:p>
            <a:pPr algn="ctr">
              <a:spcBef>
                <a:spcPts val="250"/>
              </a:spcBef>
            </a:pP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Submitted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to</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TMC</a:t>
            </a:r>
          </a:p>
        </p:txBody>
      </p:sp>
      <p:sp>
        <p:nvSpPr>
          <p:cNvPr id="94" name="文本框 14">
            <a:extLst>
              <a:ext uri="{FF2B5EF4-FFF2-40B4-BE49-F238E27FC236}">
                <a16:creationId xmlns:a16="http://schemas.microsoft.com/office/drawing/2014/main" id="{1A9E2470-9CDF-C122-39CD-75392611BA41}"/>
              </a:ext>
            </a:extLst>
          </p:cNvPr>
          <p:cNvSpPr txBox="1"/>
          <p:nvPr/>
        </p:nvSpPr>
        <p:spPr>
          <a:xfrm>
            <a:off x="4597224" y="6010759"/>
            <a:ext cx="2851953" cy="684803"/>
          </a:xfrm>
          <a:prstGeom prst="rect">
            <a:avLst/>
          </a:prstGeom>
          <a:noFill/>
        </p:spPr>
        <p:txBody>
          <a:bodyPr wrap="square">
            <a:spAutoFit/>
          </a:bodyPr>
          <a:lstStyle/>
          <a:p>
            <a:pPr algn="ctr">
              <a:spcBef>
                <a:spcPts val="250"/>
              </a:spcBef>
            </a:pPr>
            <a:r>
              <a:rPr lang="en-US" altLang="zh-CN" kern="100" dirty="0">
                <a:solidFill>
                  <a:srgbClr val="FF0000"/>
                </a:solidFill>
                <a:latin typeface="Times New Roman" panose="02020603050405020304" pitchFamily="18" charset="0"/>
              </a:rPr>
              <a:t>Chapter</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4</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and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5</a:t>
            </a:r>
          </a:p>
          <a:p>
            <a:pPr algn="ctr">
              <a:spcBef>
                <a:spcPts val="250"/>
              </a:spcBef>
            </a:pPr>
            <a:r>
              <a:rPr lang="en-US" altLang="zh-CN" kern="100" dirty="0">
                <a:solidFill>
                  <a:srgbClr val="FF0000"/>
                </a:solidFill>
                <a:latin typeface="Times New Roman" panose="02020603050405020304" pitchFamily="18" charset="0"/>
              </a:rPr>
              <a:t>Published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in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TMC</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and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TIM</a:t>
            </a:r>
          </a:p>
        </p:txBody>
      </p:sp>
      <p:sp>
        <p:nvSpPr>
          <p:cNvPr id="96" name="文本框 14">
            <a:extLst>
              <a:ext uri="{FF2B5EF4-FFF2-40B4-BE49-F238E27FC236}">
                <a16:creationId xmlns:a16="http://schemas.microsoft.com/office/drawing/2014/main" id="{F54013FB-3638-238A-F060-495995A850F1}"/>
              </a:ext>
            </a:extLst>
          </p:cNvPr>
          <p:cNvSpPr txBox="1"/>
          <p:nvPr/>
        </p:nvSpPr>
        <p:spPr>
          <a:xfrm>
            <a:off x="8530233" y="6016537"/>
            <a:ext cx="2660115" cy="684803"/>
          </a:xfrm>
          <a:prstGeom prst="rect">
            <a:avLst/>
          </a:prstGeom>
          <a:noFill/>
        </p:spPr>
        <p:txBody>
          <a:bodyPr wrap="square">
            <a:spAutoFit/>
          </a:bodyPr>
          <a:lstStyle/>
          <a:p>
            <a:pPr algn="ctr">
              <a:spcBef>
                <a:spcPts val="250"/>
              </a:spcBef>
            </a:pPr>
            <a:r>
              <a:rPr lang="en-US" altLang="zh-CN" kern="100" dirty="0">
                <a:solidFill>
                  <a:srgbClr val="FF0000"/>
                </a:solidFill>
                <a:latin typeface="Times New Roman" panose="02020603050405020304" pitchFamily="18" charset="0"/>
              </a:rPr>
              <a:t>Chapter</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6</a:t>
            </a:r>
          </a:p>
          <a:p>
            <a:pPr algn="ctr">
              <a:spcBef>
                <a:spcPts val="250"/>
              </a:spcBef>
            </a:pPr>
            <a:r>
              <a:rPr lang="en-US" altLang="zh-CN" kern="100" dirty="0">
                <a:solidFill>
                  <a:srgbClr val="FF0000"/>
                </a:solidFill>
                <a:latin typeface="Times New Roman" panose="02020603050405020304" pitchFamily="18" charset="0"/>
              </a:rPr>
              <a:t>Published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in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EMBC</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2025</a:t>
            </a:r>
          </a:p>
        </p:txBody>
      </p:sp>
    </p:spTree>
    <p:extLst>
      <p:ext uri="{BB962C8B-B14F-4D97-AF65-F5344CB8AC3E}">
        <p14:creationId xmlns:p14="http://schemas.microsoft.com/office/powerpoint/2010/main" val="3791356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C6602-99A1-782D-24B4-C3223E2B3F6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F1676B1-B190-D6CD-AB10-63DDD259D9C4}"/>
              </a:ext>
            </a:extLst>
          </p:cNvPr>
          <p:cNvPicPr>
            <a:picLocks noChangeAspect="1"/>
          </p:cNvPicPr>
          <p:nvPr/>
        </p:nvPicPr>
        <p:blipFill>
          <a:blip r:embed="rId3"/>
          <a:stretch>
            <a:fillRect/>
          </a:stretch>
        </p:blipFill>
        <p:spPr>
          <a:xfrm>
            <a:off x="1725584" y="875826"/>
            <a:ext cx="8740831" cy="5656275"/>
          </a:xfrm>
          <a:prstGeom prst="rect">
            <a:avLst/>
          </a:prstGeom>
        </p:spPr>
      </p:pic>
      <p:sp>
        <p:nvSpPr>
          <p:cNvPr id="4" name="日期占位符 3">
            <a:extLst>
              <a:ext uri="{FF2B5EF4-FFF2-40B4-BE49-F238E27FC236}">
                <a16:creationId xmlns:a16="http://schemas.microsoft.com/office/drawing/2014/main" id="{2D1D8371-6F85-7077-65A3-5A829ED4B4D7}"/>
              </a:ext>
            </a:extLst>
          </p:cNvPr>
          <p:cNvSpPr>
            <a:spLocks noGrp="1"/>
          </p:cNvSpPr>
          <p:nvPr>
            <p:ph type="dt" sz="half" idx="10"/>
          </p:nvPr>
        </p:nvSpPr>
        <p:spPr>
          <a:xfrm>
            <a:off x="838200" y="6439535"/>
            <a:ext cx="2743200" cy="365125"/>
          </a:xfrm>
        </p:spPr>
        <p:txBody>
          <a:bodyPr/>
          <a:lstStyle/>
          <a:p>
            <a:fld id="{054355D8-4CAF-0F44-AB2C-E8455B87783D}"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AA67679D-4095-F66E-A891-CE441CB02130}"/>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4370E10-FC5E-9763-E5B3-99F67CBCC27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7</a:t>
            </a:fld>
            <a:endParaRPr lang="zh-CN" altLang="en-US"/>
          </a:p>
        </p:txBody>
      </p:sp>
      <p:sp>
        <p:nvSpPr>
          <p:cNvPr id="13" name="Rectangle 6">
            <a:extLst>
              <a:ext uri="{FF2B5EF4-FFF2-40B4-BE49-F238E27FC236}">
                <a16:creationId xmlns:a16="http://schemas.microsoft.com/office/drawing/2014/main" id="{FAF10FA4-EC56-A814-2BE0-882CCAAB161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文本框 14">
            <a:extLst>
              <a:ext uri="{FF2B5EF4-FFF2-40B4-BE49-F238E27FC236}">
                <a16:creationId xmlns:a16="http://schemas.microsoft.com/office/drawing/2014/main" id="{4CE1FD09-6016-36C3-5044-8A2407426028}"/>
              </a:ext>
            </a:extLst>
          </p:cNvPr>
          <p:cNvSpPr txBox="1"/>
          <p:nvPr/>
        </p:nvSpPr>
        <p:spPr>
          <a:xfrm>
            <a:off x="1256854" y="1939317"/>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1</a:t>
            </a:r>
          </a:p>
        </p:txBody>
      </p:sp>
      <p:sp>
        <p:nvSpPr>
          <p:cNvPr id="32" name="文本框 14">
            <a:extLst>
              <a:ext uri="{FF2B5EF4-FFF2-40B4-BE49-F238E27FC236}">
                <a16:creationId xmlns:a16="http://schemas.microsoft.com/office/drawing/2014/main" id="{78497C9D-7B60-5CC9-D04E-2D6100A2614C}"/>
              </a:ext>
            </a:extLst>
          </p:cNvPr>
          <p:cNvSpPr txBox="1"/>
          <p:nvPr/>
        </p:nvSpPr>
        <p:spPr>
          <a:xfrm>
            <a:off x="78330" y="5612842"/>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2</a:t>
            </a:r>
          </a:p>
        </p:txBody>
      </p:sp>
      <p:sp>
        <p:nvSpPr>
          <p:cNvPr id="36" name="文本框 14">
            <a:extLst>
              <a:ext uri="{FF2B5EF4-FFF2-40B4-BE49-F238E27FC236}">
                <a16:creationId xmlns:a16="http://schemas.microsoft.com/office/drawing/2014/main" id="{A56DD345-2BFF-C450-E0D1-650233F4E74C}"/>
              </a:ext>
            </a:extLst>
          </p:cNvPr>
          <p:cNvSpPr txBox="1"/>
          <p:nvPr/>
        </p:nvSpPr>
        <p:spPr>
          <a:xfrm>
            <a:off x="10201937" y="5612842"/>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3</a:t>
            </a:r>
          </a:p>
        </p:txBody>
      </p:sp>
      <p:sp>
        <p:nvSpPr>
          <p:cNvPr id="39" name="文本框 14">
            <a:extLst>
              <a:ext uri="{FF2B5EF4-FFF2-40B4-BE49-F238E27FC236}">
                <a16:creationId xmlns:a16="http://schemas.microsoft.com/office/drawing/2014/main" id="{8E7FBCA3-4A60-CAC4-446E-C7399F1F25BE}"/>
              </a:ext>
            </a:extLst>
          </p:cNvPr>
          <p:cNvSpPr txBox="1"/>
          <p:nvPr/>
        </p:nvSpPr>
        <p:spPr>
          <a:xfrm>
            <a:off x="9528656" y="1939317"/>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4</a:t>
            </a:r>
          </a:p>
        </p:txBody>
      </p:sp>
      <p:grpSp>
        <p:nvGrpSpPr>
          <p:cNvPr id="11" name="Group 10">
            <a:extLst>
              <a:ext uri="{FF2B5EF4-FFF2-40B4-BE49-F238E27FC236}">
                <a16:creationId xmlns:a16="http://schemas.microsoft.com/office/drawing/2014/main" id="{3E98340D-C95B-BFBA-FBA8-BBC16A6A668E}"/>
              </a:ext>
            </a:extLst>
          </p:cNvPr>
          <p:cNvGrpSpPr/>
          <p:nvPr/>
        </p:nvGrpSpPr>
        <p:grpSpPr>
          <a:xfrm>
            <a:off x="795677" y="690902"/>
            <a:ext cx="868965" cy="107163"/>
            <a:chOff x="1668433" y="433529"/>
            <a:chExt cx="868965" cy="107163"/>
          </a:xfrm>
        </p:grpSpPr>
        <p:sp>
          <p:nvSpPr>
            <p:cNvPr id="12" name="Oval 11">
              <a:extLst>
                <a:ext uri="{FF2B5EF4-FFF2-40B4-BE49-F238E27FC236}">
                  <a16:creationId xmlns:a16="http://schemas.microsoft.com/office/drawing/2014/main" id="{E479963D-B0DF-5E7F-A634-94E9AF66777B}"/>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7CF2E7E9-A849-E158-A2C1-7DB02C7FF792}"/>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45A10F46-943B-D09E-4F9B-295962EADED6}"/>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1CCE60E9-3B16-D6A6-8345-035B7B011592}"/>
                </a:ext>
              </a:extLst>
            </p:cNvPr>
            <p:cNvSpPr/>
            <p:nvPr/>
          </p:nvSpPr>
          <p:spPr>
            <a:xfrm>
              <a:off x="2435232"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18" name="矩形 22">
            <a:extLst>
              <a:ext uri="{FF2B5EF4-FFF2-40B4-BE49-F238E27FC236}">
                <a16:creationId xmlns:a16="http://schemas.microsoft.com/office/drawing/2014/main" id="{1DBC2132-3917-B8D5-AABB-C0FA9F7EB288}"/>
              </a:ext>
            </a:extLst>
          </p:cNvPr>
          <p:cNvSpPr/>
          <p:nvPr/>
        </p:nvSpPr>
        <p:spPr>
          <a:xfrm>
            <a:off x="2467095"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23">
            <a:extLst>
              <a:ext uri="{FF2B5EF4-FFF2-40B4-BE49-F238E27FC236}">
                <a16:creationId xmlns:a16="http://schemas.microsoft.com/office/drawing/2014/main" id="{C4176E92-D8CC-938D-7339-A6E649275C37}"/>
              </a:ext>
            </a:extLst>
          </p:cNvPr>
          <p:cNvSpPr/>
          <p:nvPr/>
        </p:nvSpPr>
        <p:spPr>
          <a:xfrm>
            <a:off x="2602985"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Rounded Rectangle 19">
            <a:extLst>
              <a:ext uri="{FF2B5EF4-FFF2-40B4-BE49-F238E27FC236}">
                <a16:creationId xmlns:a16="http://schemas.microsoft.com/office/drawing/2014/main" id="{A21708E8-10D8-4CBE-B628-B988FC3EAAC2}"/>
              </a:ext>
            </a:extLst>
          </p:cNvPr>
          <p:cNvSpPr/>
          <p:nvPr/>
        </p:nvSpPr>
        <p:spPr>
          <a:xfrm>
            <a:off x="72272"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1" name="Rounded Rectangle 20">
            <a:extLst>
              <a:ext uri="{FF2B5EF4-FFF2-40B4-BE49-F238E27FC236}">
                <a16:creationId xmlns:a16="http://schemas.microsoft.com/office/drawing/2014/main" id="{BC90F49C-D1C0-ED99-B9F6-FA2DD9E406CD}"/>
              </a:ext>
            </a:extLst>
          </p:cNvPr>
          <p:cNvSpPr/>
          <p:nvPr/>
        </p:nvSpPr>
        <p:spPr>
          <a:xfrm>
            <a:off x="2836683"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6" name="Rounded Rectangle 5">
            <a:extLst>
              <a:ext uri="{FF2B5EF4-FFF2-40B4-BE49-F238E27FC236}">
                <a16:creationId xmlns:a16="http://schemas.microsoft.com/office/drawing/2014/main" id="{D7BB2C3D-753B-055C-0EE8-51E67290C6C0}"/>
              </a:ext>
            </a:extLst>
          </p:cNvPr>
          <p:cNvSpPr/>
          <p:nvPr/>
        </p:nvSpPr>
        <p:spPr>
          <a:xfrm>
            <a:off x="4116157" y="3312543"/>
            <a:ext cx="1312734" cy="593855"/>
          </a:xfrm>
          <a:prstGeom prst="round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solidFill>
                <a:schemeClr val="tx1"/>
              </a:solidFill>
              <a:latin typeface="Times New Roman" panose="02020603050405020304" pitchFamily="18" charset="0"/>
              <a:cs typeface="Times New Roman" panose="02020603050405020304" pitchFamily="18" charset="0"/>
            </a:endParaRPr>
          </a:p>
        </p:txBody>
      </p:sp>
      <p:sp>
        <p:nvSpPr>
          <p:cNvPr id="7" name="Rounded Rectangle 6">
            <a:extLst>
              <a:ext uri="{FF2B5EF4-FFF2-40B4-BE49-F238E27FC236}">
                <a16:creationId xmlns:a16="http://schemas.microsoft.com/office/drawing/2014/main" id="{B3FC59E4-3D93-428E-82DD-7D684F8F4955}"/>
              </a:ext>
            </a:extLst>
          </p:cNvPr>
          <p:cNvSpPr/>
          <p:nvPr/>
        </p:nvSpPr>
        <p:spPr>
          <a:xfrm>
            <a:off x="4995387" y="4144099"/>
            <a:ext cx="1312734" cy="593855"/>
          </a:xfrm>
          <a:prstGeom prst="round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solidFill>
                <a:schemeClr val="tx1"/>
              </a:solidFill>
              <a:latin typeface="Times New Roman" panose="02020603050405020304" pitchFamily="18" charset="0"/>
              <a:cs typeface="Times New Roman" panose="02020603050405020304" pitchFamily="18" charset="0"/>
            </a:endParaRPr>
          </a:p>
        </p:txBody>
      </p:sp>
      <p:sp>
        <p:nvSpPr>
          <p:cNvPr id="8" name="Rounded Rectangle 7">
            <a:extLst>
              <a:ext uri="{FF2B5EF4-FFF2-40B4-BE49-F238E27FC236}">
                <a16:creationId xmlns:a16="http://schemas.microsoft.com/office/drawing/2014/main" id="{659214E7-6793-6E29-1C4A-7341ADA31F98}"/>
              </a:ext>
            </a:extLst>
          </p:cNvPr>
          <p:cNvSpPr/>
          <p:nvPr/>
        </p:nvSpPr>
        <p:spPr>
          <a:xfrm>
            <a:off x="6825873" y="4144099"/>
            <a:ext cx="1312734" cy="593855"/>
          </a:xfrm>
          <a:prstGeom prst="round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solidFill>
                <a:schemeClr val="tx1"/>
              </a:solidFill>
              <a:latin typeface="Times New Roman" panose="02020603050405020304" pitchFamily="18" charset="0"/>
              <a:cs typeface="Times New Roman" panose="02020603050405020304" pitchFamily="18" charset="0"/>
            </a:endParaRPr>
          </a:p>
        </p:txBody>
      </p:sp>
      <p:sp>
        <p:nvSpPr>
          <p:cNvPr id="22" name="Rounded Rectangle 21">
            <a:extLst>
              <a:ext uri="{FF2B5EF4-FFF2-40B4-BE49-F238E27FC236}">
                <a16:creationId xmlns:a16="http://schemas.microsoft.com/office/drawing/2014/main" id="{D17CEAAA-7819-73D4-19A3-4E441929DFA7}"/>
              </a:ext>
            </a:extLst>
          </p:cNvPr>
          <p:cNvSpPr/>
          <p:nvPr/>
        </p:nvSpPr>
        <p:spPr>
          <a:xfrm>
            <a:off x="7533227" y="3311119"/>
            <a:ext cx="1312734" cy="593855"/>
          </a:xfrm>
          <a:prstGeom prst="round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7345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D102F4F4-CA92-D24D-9046-63DB774AB60C}"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8</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5" name="Picture 4">
            <a:extLst>
              <a:ext uri="{FF2B5EF4-FFF2-40B4-BE49-F238E27FC236}">
                <a16:creationId xmlns:a16="http://schemas.microsoft.com/office/drawing/2014/main" id="{FC08D7DA-D7F1-DFEE-B28C-89AD67DCFDFB}"/>
              </a:ext>
            </a:extLst>
          </p:cNvPr>
          <p:cNvPicPr>
            <a:picLocks noChangeAspect="1"/>
          </p:cNvPicPr>
          <p:nvPr/>
        </p:nvPicPr>
        <p:blipFill>
          <a:blip r:embed="rId4"/>
          <a:stretch>
            <a:fillRect/>
          </a:stretch>
        </p:blipFill>
        <p:spPr>
          <a:xfrm>
            <a:off x="2369208" y="1648610"/>
            <a:ext cx="7453584" cy="4823285"/>
          </a:xfrm>
          <a:prstGeom prst="rect">
            <a:avLst/>
          </a:prstGeom>
        </p:spPr>
      </p:pic>
      <p:sp>
        <p:nvSpPr>
          <p:cNvPr id="6" name="文本框 14">
            <a:extLst>
              <a:ext uri="{FF2B5EF4-FFF2-40B4-BE49-F238E27FC236}">
                <a16:creationId xmlns:a16="http://schemas.microsoft.com/office/drawing/2014/main" id="{392BC880-9767-1E0E-DA5B-F49B5EA4E34B}"/>
              </a:ext>
            </a:extLst>
          </p:cNvPr>
          <p:cNvSpPr txBox="1"/>
          <p:nvPr/>
        </p:nvSpPr>
        <p:spPr>
          <a:xfrm>
            <a:off x="5335767" y="3758988"/>
            <a:ext cx="1266467" cy="369332"/>
          </a:xfrm>
          <a:prstGeom prst="rect">
            <a:avLst/>
          </a:prstGeom>
          <a:noFill/>
        </p:spPr>
        <p:txBody>
          <a:bodyPr wrap="square">
            <a:spAutoFit/>
          </a:bodyPr>
          <a:lstStyle/>
          <a:p>
            <a:pPr algn="ctr">
              <a:spcBef>
                <a:spcPts val="250"/>
              </a:spcBef>
            </a:pPr>
            <a:r>
              <a:rPr lang="en-US" altLang="zh-CN" kern="100" dirty="0">
                <a:solidFill>
                  <a:srgbClr val="FF0000"/>
                </a:solidFill>
                <a:latin typeface="Times New Roman" panose="02020603050405020304" pitchFamily="18" charset="0"/>
              </a:rPr>
              <a:t>Study</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A</a:t>
            </a:r>
          </a:p>
        </p:txBody>
      </p:sp>
      <p:sp>
        <p:nvSpPr>
          <p:cNvPr id="7" name="Rounded Rectangle 6">
            <a:extLst>
              <a:ext uri="{FF2B5EF4-FFF2-40B4-BE49-F238E27FC236}">
                <a16:creationId xmlns:a16="http://schemas.microsoft.com/office/drawing/2014/main" id="{1C907B12-0A19-FF92-96F9-31E66E5F5966}"/>
              </a:ext>
            </a:extLst>
          </p:cNvPr>
          <p:cNvSpPr/>
          <p:nvPr/>
        </p:nvSpPr>
        <p:spPr>
          <a:xfrm>
            <a:off x="4402404" y="3721209"/>
            <a:ext cx="1123753" cy="508885"/>
          </a:xfrm>
          <a:prstGeom prst="round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solidFill>
                <a:schemeClr val="tx1"/>
              </a:solidFill>
              <a:latin typeface="Times New Roman" panose="02020603050405020304" pitchFamily="18" charset="0"/>
              <a:cs typeface="Times New Roman" panose="02020603050405020304" pitchFamily="18" charset="0"/>
            </a:endParaRPr>
          </a:p>
        </p:txBody>
      </p:sp>
      <p:pic>
        <p:nvPicPr>
          <p:cNvPr id="8" name="Picture 4" descr="University of Liverpool Logo PNG Vector (EPS) Free Download">
            <a:extLst>
              <a:ext uri="{FF2B5EF4-FFF2-40B4-BE49-F238E27FC236}">
                <a16:creationId xmlns:a16="http://schemas.microsoft.com/office/drawing/2014/main" id="{EB2FF53A-6328-6C30-25C4-FB05DF55B6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7672" b="37822"/>
          <a:stretch/>
        </p:blipFill>
        <p:spPr bwMode="auto">
          <a:xfrm>
            <a:off x="9164229" y="48316"/>
            <a:ext cx="2906486" cy="71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524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214D7789-4A77-6F4E-BF17-E440A611F387}" type="datetime1">
              <a:rPr lang="en-US" altLang="zh-CN" smtClean="0"/>
              <a:t>8/11/25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9</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矩形 32">
            <a:extLst>
              <a:ext uri="{FF2B5EF4-FFF2-40B4-BE49-F238E27FC236}">
                <a16:creationId xmlns:a16="http://schemas.microsoft.com/office/drawing/2014/main" id="{A647C528-C27B-572B-A7A0-63175650FB1D}"/>
              </a:ext>
            </a:extLst>
          </p:cNvPr>
          <p:cNvSpPr/>
          <p:nvPr/>
        </p:nvSpPr>
        <p:spPr>
          <a:xfrm>
            <a:off x="5212945" y="1022465"/>
            <a:ext cx="45719" cy="5046478"/>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16">
            <a:extLst>
              <a:ext uri="{FF2B5EF4-FFF2-40B4-BE49-F238E27FC236}">
                <a16:creationId xmlns:a16="http://schemas.microsoft.com/office/drawing/2014/main" id="{7AC8DCE4-3E41-2E0B-B4B5-12C43DA63583}"/>
              </a:ext>
            </a:extLst>
          </p:cNvPr>
          <p:cNvSpPr/>
          <p:nvPr/>
        </p:nvSpPr>
        <p:spPr>
          <a:xfrm>
            <a:off x="92108" y="6136936"/>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Transactions on Mobile Computing, Dec. 2022.</a:t>
            </a:r>
          </a:p>
          <a:p>
            <a:r>
              <a:rPr lang="en-US" altLang="zh-CN" sz="1000" dirty="0">
                <a:solidFill>
                  <a:schemeClr val="tx1">
                    <a:lumMod val="50000"/>
                    <a:lumOff val="50000"/>
                  </a:schemeClr>
                </a:solidFill>
                <a:effectLst/>
                <a:latin typeface="Helvetica" pitchFamily="2" charset="0"/>
              </a:rPr>
              <a:t>[2]</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J. Liu, J. Wang, Q. Gao, X. Li, M. Pan, and Y. Fang, “Diversity-enhanced</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robust device-free vital signs monitoring using </a:t>
            </a:r>
            <a:r>
              <a:rPr lang="en-US" altLang="zh-CN" sz="1000" dirty="0" err="1">
                <a:solidFill>
                  <a:schemeClr val="tx1">
                    <a:lumMod val="50000"/>
                    <a:lumOff val="50000"/>
                  </a:schemeClr>
                </a:solidFill>
                <a:effectLst/>
                <a:latin typeface="Helvetica" pitchFamily="2" charset="0"/>
              </a:rPr>
              <a:t>mmWave</a:t>
            </a:r>
            <a:r>
              <a:rPr lang="en-US" altLang="zh-CN" sz="1000" dirty="0">
                <a:solidFill>
                  <a:schemeClr val="tx1">
                    <a:lumMod val="50000"/>
                    <a:lumOff val="50000"/>
                  </a:schemeClr>
                </a:solidFill>
                <a:effectLst/>
                <a:latin typeface="Helvetica" pitchFamily="2" charset="0"/>
              </a:rPr>
              <a:t> signals,” IEEE</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Transactions on Mobile Computing, Jun. 2024.</a:t>
            </a:r>
            <a:endParaRPr lang="en" altLang="zh-CN" sz="1000" dirty="0">
              <a:solidFill>
                <a:schemeClr val="tx1">
                  <a:lumMod val="50000"/>
                  <a:lumOff val="50000"/>
                </a:schemeClr>
              </a:solidFill>
              <a:effectLst/>
              <a:latin typeface="Helvetica" pitchFamily="2" charset="0"/>
            </a:endParaRPr>
          </a:p>
        </p:txBody>
      </p:sp>
      <p:sp>
        <p:nvSpPr>
          <p:cNvPr id="24" name="文本框 14">
            <a:extLst>
              <a:ext uri="{FF2B5EF4-FFF2-40B4-BE49-F238E27FC236}">
                <a16:creationId xmlns:a16="http://schemas.microsoft.com/office/drawing/2014/main" id="{60F8E7B7-E654-886C-D7CB-232184A9A534}"/>
              </a:ext>
            </a:extLst>
          </p:cNvPr>
          <p:cNvSpPr txBox="1"/>
          <p:nvPr/>
        </p:nvSpPr>
        <p:spPr>
          <a:xfrm>
            <a:off x="92108" y="4173122"/>
            <a:ext cx="5467860"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Time</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consuming</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suitable</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a:t>
            </a:r>
            <a:r>
              <a:rPr lang="zh-CN" altLang="en-US" kern="100" dirty="0">
                <a:latin typeface="Times New Roman" panose="02020603050405020304" pitchFamily="18" charset="0"/>
              </a:rPr>
              <a:t> </a:t>
            </a:r>
            <a:r>
              <a:rPr lang="en-US" altLang="zh-CN" kern="100" dirty="0">
                <a:latin typeface="Times New Roman" panose="02020603050405020304" pitchFamily="18" charset="0"/>
              </a:rPr>
              <a:t>distance</a:t>
            </a:r>
          </a:p>
        </p:txBody>
      </p:sp>
      <p:sp>
        <p:nvSpPr>
          <p:cNvPr id="25" name="文本框 14">
            <a:extLst>
              <a:ext uri="{FF2B5EF4-FFF2-40B4-BE49-F238E27FC236}">
                <a16:creationId xmlns:a16="http://schemas.microsoft.com/office/drawing/2014/main" id="{FD4B825D-8AB3-45CE-98A9-F013E9B6162B}"/>
              </a:ext>
            </a:extLst>
          </p:cNvPr>
          <p:cNvSpPr txBox="1"/>
          <p:nvPr/>
        </p:nvSpPr>
        <p:spPr>
          <a:xfrm>
            <a:off x="5593935" y="4172762"/>
            <a:ext cx="6598065"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Could</a:t>
            </a:r>
            <a:r>
              <a:rPr lang="zh-CN" altLang="en-US" kern="100" dirty="0">
                <a:latin typeface="Times New Roman" panose="02020603050405020304" pitchFamily="18" charset="0"/>
              </a:rPr>
              <a:t> </a:t>
            </a:r>
            <a:r>
              <a:rPr lang="en-US" altLang="zh-CN" kern="100" dirty="0">
                <a:latin typeface="Times New Roman" panose="02020603050405020304" pitchFamily="18" charset="0"/>
              </a:rPr>
              <a:t>amplify</a:t>
            </a:r>
            <a:r>
              <a:rPr lang="zh-CN" altLang="en-US" kern="100" dirty="0">
                <a:latin typeface="Times New Roman" panose="02020603050405020304" pitchFamily="18" charset="0"/>
              </a:rPr>
              <a:t> </a:t>
            </a:r>
            <a:r>
              <a:rPr lang="en-US" altLang="zh-CN" kern="100" dirty="0">
                <a:latin typeface="Times New Roman" panose="02020603050405020304" pitchFamily="18" charset="0"/>
              </a:rPr>
              <a:t>non-gaussian</a:t>
            </a:r>
            <a:r>
              <a:rPr lang="zh-CN" altLang="en-US" kern="100" dirty="0">
                <a:latin typeface="Times New Roman" panose="02020603050405020304" pitchFamily="18" charset="0"/>
              </a:rPr>
              <a:t> </a:t>
            </a:r>
            <a:r>
              <a:rPr lang="en-US" altLang="zh-CN" kern="100" dirty="0">
                <a:latin typeface="Times New Roman" panose="02020603050405020304" pitchFamily="18" charset="0"/>
              </a:rPr>
              <a:t>noise</a:t>
            </a:r>
          </a:p>
          <a:p>
            <a:pPr marL="457200" indent="-457200" algn="just">
              <a:lnSpc>
                <a:spcPct val="150000"/>
              </a:lnSpc>
              <a:spcBef>
                <a:spcPts val="250"/>
              </a:spcBef>
              <a:buAutoNum type="arabicPeriod"/>
            </a:pP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coarse</a:t>
            </a:r>
            <a:r>
              <a:rPr lang="zh-CN" altLang="en-US" kern="100" dirty="0">
                <a:latin typeface="Times New Roman" panose="02020603050405020304" pitchFamily="18" charset="0"/>
              </a:rPr>
              <a:t> </a:t>
            </a:r>
            <a:r>
              <a:rPr lang="en-US" altLang="zh-CN" kern="100" dirty="0">
                <a:latin typeface="Times New Roman" panose="02020603050405020304" pitchFamily="18" charset="0"/>
              </a:rPr>
              <a:t>vital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heartbeat</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p:txBody>
      </p:sp>
      <p:sp>
        <p:nvSpPr>
          <p:cNvPr id="42" name="Rounded Rectangle 41">
            <a:extLst>
              <a:ext uri="{FF2B5EF4-FFF2-40B4-BE49-F238E27FC236}">
                <a16:creationId xmlns:a16="http://schemas.microsoft.com/office/drawing/2014/main" id="{9400F2A5-520E-4B98-3296-F977CC7F2FD4}"/>
              </a:ext>
            </a:extLst>
          </p:cNvPr>
          <p:cNvSpPr/>
          <p:nvPr/>
        </p:nvSpPr>
        <p:spPr>
          <a:xfrm>
            <a:off x="1995955"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Problems</a:t>
            </a:r>
            <a:endParaRPr lang="en-US" sz="2800" b="1" dirty="0">
              <a:solidFill>
                <a:srgbClr val="000000"/>
              </a:solidFill>
              <a:effectLst/>
              <a:latin typeface="Times New Roman" panose="02020603050405020304" pitchFamily="18" charset="0"/>
            </a:endParaRPr>
          </a:p>
        </p:txBody>
      </p:sp>
      <p:sp>
        <p:nvSpPr>
          <p:cNvPr id="43" name="文本框 14">
            <a:extLst>
              <a:ext uri="{FF2B5EF4-FFF2-40B4-BE49-F238E27FC236}">
                <a16:creationId xmlns:a16="http://schemas.microsoft.com/office/drawing/2014/main" id="{0E04267C-F227-E1F2-69E5-595A12D1B30E}"/>
              </a:ext>
            </a:extLst>
          </p:cNvPr>
          <p:cNvSpPr txBox="1"/>
          <p:nvPr/>
        </p:nvSpPr>
        <p:spPr>
          <a:xfrm>
            <a:off x="0" y="866133"/>
            <a:ext cx="4748349"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Clustering</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with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exhaustive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calculations</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[1]</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44" name="文本框 14">
            <a:extLst>
              <a:ext uri="{FF2B5EF4-FFF2-40B4-BE49-F238E27FC236}">
                <a16:creationId xmlns:a16="http://schemas.microsoft.com/office/drawing/2014/main" id="{02A27845-A9E9-DEA5-86A6-38D6AEAAFCC3}"/>
              </a:ext>
            </a:extLst>
          </p:cNvPr>
          <p:cNvSpPr txBox="1"/>
          <p:nvPr/>
        </p:nvSpPr>
        <p:spPr>
          <a:xfrm>
            <a:off x="5567621" y="846581"/>
            <a:ext cx="6532271"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Signal</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accumulation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for</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noise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suppression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[2]</a:t>
            </a:r>
            <a:endParaRPr lang="en-US" altLang="zh-CN" kern="100" dirty="0">
              <a:latin typeface="Times New Roman" panose="02020603050405020304" pitchFamily="18" charset="0"/>
            </a:endParaRPr>
          </a:p>
        </p:txBody>
      </p:sp>
      <p:pic>
        <p:nvPicPr>
          <p:cNvPr id="45" name="Picture 44">
            <a:extLst>
              <a:ext uri="{FF2B5EF4-FFF2-40B4-BE49-F238E27FC236}">
                <a16:creationId xmlns:a16="http://schemas.microsoft.com/office/drawing/2014/main" id="{0E92F5D1-1A7C-C269-F043-F186BE66CE47}"/>
              </a:ext>
            </a:extLst>
          </p:cNvPr>
          <p:cNvPicPr>
            <a:picLocks noChangeAspect="1"/>
          </p:cNvPicPr>
          <p:nvPr/>
        </p:nvPicPr>
        <p:blipFill>
          <a:blip r:embed="rId3"/>
          <a:stretch>
            <a:fillRect/>
          </a:stretch>
        </p:blipFill>
        <p:spPr>
          <a:xfrm>
            <a:off x="6618677" y="1360574"/>
            <a:ext cx="4296429" cy="2596403"/>
          </a:xfrm>
          <a:prstGeom prst="rect">
            <a:avLst/>
          </a:prstGeom>
        </p:spPr>
      </p:pic>
      <p:pic>
        <p:nvPicPr>
          <p:cNvPr id="46" name="Picture 45">
            <a:extLst>
              <a:ext uri="{FF2B5EF4-FFF2-40B4-BE49-F238E27FC236}">
                <a16:creationId xmlns:a16="http://schemas.microsoft.com/office/drawing/2014/main" id="{ED72DA19-9D85-8517-B004-F4363713C193}"/>
              </a:ext>
            </a:extLst>
          </p:cNvPr>
          <p:cNvPicPr>
            <a:picLocks noChangeAspect="1"/>
          </p:cNvPicPr>
          <p:nvPr/>
        </p:nvPicPr>
        <p:blipFill>
          <a:blip r:embed="rId4"/>
          <a:stretch>
            <a:fillRect/>
          </a:stretch>
        </p:blipFill>
        <p:spPr>
          <a:xfrm>
            <a:off x="1731051" y="1515742"/>
            <a:ext cx="1193800" cy="1028700"/>
          </a:xfrm>
          <a:prstGeom prst="rect">
            <a:avLst/>
          </a:prstGeom>
        </p:spPr>
      </p:pic>
      <p:pic>
        <p:nvPicPr>
          <p:cNvPr id="47" name="Picture 46">
            <a:extLst>
              <a:ext uri="{FF2B5EF4-FFF2-40B4-BE49-F238E27FC236}">
                <a16:creationId xmlns:a16="http://schemas.microsoft.com/office/drawing/2014/main" id="{F5AC328C-D4DD-0FA0-6489-E0C2004D45A1}"/>
              </a:ext>
            </a:extLst>
          </p:cNvPr>
          <p:cNvPicPr>
            <a:picLocks noChangeAspect="1"/>
          </p:cNvPicPr>
          <p:nvPr/>
        </p:nvPicPr>
        <p:blipFill>
          <a:blip r:embed="rId5"/>
          <a:stretch>
            <a:fillRect/>
          </a:stretch>
        </p:blipFill>
        <p:spPr>
          <a:xfrm>
            <a:off x="3371965" y="1456679"/>
            <a:ext cx="1231900" cy="1104900"/>
          </a:xfrm>
          <a:prstGeom prst="rect">
            <a:avLst/>
          </a:prstGeom>
        </p:spPr>
      </p:pic>
      <p:pic>
        <p:nvPicPr>
          <p:cNvPr id="48" name="Picture 47">
            <a:extLst>
              <a:ext uri="{FF2B5EF4-FFF2-40B4-BE49-F238E27FC236}">
                <a16:creationId xmlns:a16="http://schemas.microsoft.com/office/drawing/2014/main" id="{23C6A41F-7752-10E9-4BDC-C1961F38219F}"/>
              </a:ext>
            </a:extLst>
          </p:cNvPr>
          <p:cNvPicPr>
            <a:picLocks noChangeAspect="1"/>
          </p:cNvPicPr>
          <p:nvPr/>
        </p:nvPicPr>
        <p:blipFill>
          <a:blip r:embed="rId6"/>
          <a:stretch>
            <a:fillRect/>
          </a:stretch>
        </p:blipFill>
        <p:spPr>
          <a:xfrm>
            <a:off x="4601" y="1405879"/>
            <a:ext cx="1206500" cy="1206500"/>
          </a:xfrm>
          <a:prstGeom prst="rect">
            <a:avLst/>
          </a:prstGeom>
        </p:spPr>
      </p:pic>
      <p:pic>
        <p:nvPicPr>
          <p:cNvPr id="49" name="Picture 48" descr="A graph with a red line&#10;&#10;Description automatically generated">
            <a:extLst>
              <a:ext uri="{FF2B5EF4-FFF2-40B4-BE49-F238E27FC236}">
                <a16:creationId xmlns:a16="http://schemas.microsoft.com/office/drawing/2014/main" id="{E57CC32B-364B-1299-B3D8-E4CC177C14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759" y="2597365"/>
            <a:ext cx="4060384" cy="1607958"/>
          </a:xfrm>
          <a:prstGeom prst="rect">
            <a:avLst/>
          </a:prstGeom>
        </p:spPr>
      </p:pic>
      <p:cxnSp>
        <p:nvCxnSpPr>
          <p:cNvPr id="50" name="Straight Arrow Connector 49">
            <a:extLst>
              <a:ext uri="{FF2B5EF4-FFF2-40B4-BE49-F238E27FC236}">
                <a16:creationId xmlns:a16="http://schemas.microsoft.com/office/drawing/2014/main" id="{575EB2A5-2545-0323-CBE8-D7CAA6EAF9D9}"/>
              </a:ext>
            </a:extLst>
          </p:cNvPr>
          <p:cNvCxnSpPr>
            <a:cxnSpLocks/>
          </p:cNvCxnSpPr>
          <p:nvPr/>
        </p:nvCxnSpPr>
        <p:spPr>
          <a:xfrm>
            <a:off x="1266455"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528E075-D552-D362-28C2-89BFB58B393A}"/>
              </a:ext>
            </a:extLst>
          </p:cNvPr>
          <p:cNvCxnSpPr>
            <a:cxnSpLocks/>
          </p:cNvCxnSpPr>
          <p:nvPr/>
        </p:nvCxnSpPr>
        <p:spPr>
          <a:xfrm>
            <a:off x="2924851"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2">
            <a:extLst>
              <a:ext uri="{FF2B5EF4-FFF2-40B4-BE49-F238E27FC236}">
                <a16:creationId xmlns:a16="http://schemas.microsoft.com/office/drawing/2014/main" id="{9BC11FE2-3CD1-8429-FFEC-BA5C2A66E24C}"/>
              </a:ext>
            </a:extLst>
          </p:cNvPr>
          <p:cNvSpPr/>
          <p:nvPr/>
        </p:nvSpPr>
        <p:spPr>
          <a:xfrm>
            <a:off x="1685317"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3">
            <a:extLst>
              <a:ext uri="{FF2B5EF4-FFF2-40B4-BE49-F238E27FC236}">
                <a16:creationId xmlns:a16="http://schemas.microsoft.com/office/drawing/2014/main" id="{5F79BF95-A441-2151-347C-F8A13CA03BD8}"/>
              </a:ext>
            </a:extLst>
          </p:cNvPr>
          <p:cNvSpPr/>
          <p:nvPr/>
        </p:nvSpPr>
        <p:spPr>
          <a:xfrm>
            <a:off x="1821207"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ounded Rectangle 18">
            <a:extLst>
              <a:ext uri="{FF2B5EF4-FFF2-40B4-BE49-F238E27FC236}">
                <a16:creationId xmlns:a16="http://schemas.microsoft.com/office/drawing/2014/main" id="{011E7717-091A-3668-291D-BDD1F5526287}"/>
              </a:ext>
            </a:extLst>
          </p:cNvPr>
          <p:cNvSpPr/>
          <p:nvPr/>
        </p:nvSpPr>
        <p:spPr>
          <a:xfrm>
            <a:off x="6653" y="56678"/>
            <a:ext cx="1785200"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Study</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a:solidFill>
                  <a:schemeClr val="tx1"/>
                </a:solidFill>
                <a:latin typeface="Times New Roman" panose="02020603050405020304" pitchFamily="18" charset="0"/>
                <a:cs typeface="Times New Roman" panose="02020603050405020304" pitchFamily="18" charset="0"/>
              </a:rPr>
              <a:t>A</a:t>
            </a:r>
          </a:p>
        </p:txBody>
      </p:sp>
      <p:grpSp>
        <p:nvGrpSpPr>
          <p:cNvPr id="22" name="Group 21">
            <a:extLst>
              <a:ext uri="{FF2B5EF4-FFF2-40B4-BE49-F238E27FC236}">
                <a16:creationId xmlns:a16="http://schemas.microsoft.com/office/drawing/2014/main" id="{C799325B-BB50-D1B1-DBEA-B2B2D1FA54A0}"/>
              </a:ext>
            </a:extLst>
          </p:cNvPr>
          <p:cNvGrpSpPr/>
          <p:nvPr/>
        </p:nvGrpSpPr>
        <p:grpSpPr>
          <a:xfrm>
            <a:off x="323228" y="567935"/>
            <a:ext cx="1107142" cy="107163"/>
            <a:chOff x="633628" y="673946"/>
            <a:chExt cx="1107142" cy="107163"/>
          </a:xfrm>
        </p:grpSpPr>
        <p:sp>
          <p:nvSpPr>
            <p:cNvPr id="26" name="Oval 25">
              <a:extLst>
                <a:ext uri="{FF2B5EF4-FFF2-40B4-BE49-F238E27FC236}">
                  <a16:creationId xmlns:a16="http://schemas.microsoft.com/office/drawing/2014/main" id="{EAA8E967-EA94-9443-4D5E-4FDD1EA1C850}"/>
                </a:ext>
              </a:extLst>
            </p:cNvPr>
            <p:cNvSpPr/>
            <p:nvPr/>
          </p:nvSpPr>
          <p:spPr>
            <a:xfrm>
              <a:off x="633628" y="673946"/>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7" name="Oval 26">
              <a:extLst>
                <a:ext uri="{FF2B5EF4-FFF2-40B4-BE49-F238E27FC236}">
                  <a16:creationId xmlns:a16="http://schemas.microsoft.com/office/drawing/2014/main" id="{4E3A9AE7-D69E-1DB1-5ABF-5FBA3F999996}"/>
                </a:ext>
              </a:extLst>
            </p:cNvPr>
            <p:cNvSpPr/>
            <p:nvPr/>
          </p:nvSpPr>
          <p:spPr>
            <a:xfrm>
              <a:off x="899599" y="67847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Oval 27">
              <a:extLst>
                <a:ext uri="{FF2B5EF4-FFF2-40B4-BE49-F238E27FC236}">
                  <a16:creationId xmlns:a16="http://schemas.microsoft.com/office/drawing/2014/main" id="{87E6164F-43E2-917E-42A2-D7BF62049F56}"/>
                </a:ext>
              </a:extLst>
            </p:cNvPr>
            <p:cNvSpPr/>
            <p:nvPr/>
          </p:nvSpPr>
          <p:spPr>
            <a:xfrm>
              <a:off x="1141805" y="678943"/>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9" name="Oval 28">
              <a:extLst>
                <a:ext uri="{FF2B5EF4-FFF2-40B4-BE49-F238E27FC236}">
                  <a16:creationId xmlns:a16="http://schemas.microsoft.com/office/drawing/2014/main" id="{96EFA32E-24A6-045B-029B-A0E6344B00A9}"/>
                </a:ext>
              </a:extLst>
            </p:cNvPr>
            <p:cNvSpPr/>
            <p:nvPr/>
          </p:nvSpPr>
          <p:spPr>
            <a:xfrm>
              <a:off x="1400427" y="67847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Oval 29">
              <a:extLst>
                <a:ext uri="{FF2B5EF4-FFF2-40B4-BE49-F238E27FC236}">
                  <a16:creationId xmlns:a16="http://schemas.microsoft.com/office/drawing/2014/main" id="{98AA6981-74FD-6057-214A-6E6E25B890B0}"/>
                </a:ext>
              </a:extLst>
            </p:cNvPr>
            <p:cNvSpPr/>
            <p:nvPr/>
          </p:nvSpPr>
          <p:spPr>
            <a:xfrm>
              <a:off x="1638604" y="677098"/>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71005384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172251</TotalTime>
  <Words>3517</Words>
  <Application>Microsoft Macintosh PowerPoint</Application>
  <PresentationFormat>Widescreen</PresentationFormat>
  <Paragraphs>519</Paragraphs>
  <Slides>48</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Times</vt:lpstr>
      <vt:lpstr>Times New Roman Bold</vt:lpstr>
      <vt:lpstr>Arial</vt:lpstr>
      <vt:lpstr>Calibri</vt:lpstr>
      <vt:lpstr>Calibri Light</vt:lpstr>
      <vt:lpstr>Cambria Math</vt:lpstr>
      <vt:lpstr>Helvetica</vt:lpstr>
      <vt:lpstr>Times New Roman</vt:lpstr>
      <vt:lpstr>Wingdings</vt:lpstr>
      <vt:lpstr>Office 主题</vt:lpstr>
      <vt:lpstr>Robust Cardiac Feature Monitoring based on Millimeter-Wave Radar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c:creator>
  <cp:lastModifiedBy>Zhang, Yuanyuan [sgyzh127]</cp:lastModifiedBy>
  <cp:revision>499</cp:revision>
  <cp:lastPrinted>2025-07-10T10:49:52Z</cp:lastPrinted>
  <dcterms:created xsi:type="dcterms:W3CDTF">2021-09-09T10:17:34Z</dcterms:created>
  <dcterms:modified xsi:type="dcterms:W3CDTF">2025-08-12T12:37:55Z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